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  <p:sldMasterId id="2147483735" r:id="rId2"/>
  </p:sldMasterIdLst>
  <p:notesMasterIdLst>
    <p:notesMasterId r:id="rId29"/>
  </p:notesMasterIdLst>
  <p:handoutMasterIdLst>
    <p:handoutMasterId r:id="rId30"/>
  </p:handoutMasterIdLst>
  <p:sldIdLst>
    <p:sldId id="310" r:id="rId3"/>
    <p:sldId id="311" r:id="rId4"/>
    <p:sldId id="315" r:id="rId5"/>
    <p:sldId id="339" r:id="rId6"/>
    <p:sldId id="1358" r:id="rId7"/>
    <p:sldId id="1363" r:id="rId8"/>
    <p:sldId id="1360" r:id="rId9"/>
    <p:sldId id="340" r:id="rId10"/>
    <p:sldId id="1359" r:id="rId11"/>
    <p:sldId id="1361" r:id="rId12"/>
    <p:sldId id="1362" r:id="rId13"/>
    <p:sldId id="1364" r:id="rId14"/>
    <p:sldId id="1366" r:id="rId15"/>
    <p:sldId id="1367" r:id="rId16"/>
    <p:sldId id="1368" r:id="rId17"/>
    <p:sldId id="1369" r:id="rId18"/>
    <p:sldId id="1370" r:id="rId19"/>
    <p:sldId id="1373" r:id="rId20"/>
    <p:sldId id="1374" r:id="rId21"/>
    <p:sldId id="1375" r:id="rId22"/>
    <p:sldId id="1377" r:id="rId23"/>
    <p:sldId id="1378" r:id="rId24"/>
    <p:sldId id="1380" r:id="rId25"/>
    <p:sldId id="1382" r:id="rId26"/>
    <p:sldId id="355" r:id="rId27"/>
    <p:sldId id="32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the Template" id="{834F39F6-D0BC-DA4B-9D2B-0EC3012CFA6F}">
          <p14:sldIdLst/>
        </p14:section>
        <p14:section name="Dark theme" id="{CE96F278-2CD3-4941-BA15-3EEB0D5547D9}">
          <p14:sldIdLst>
            <p14:sldId id="310"/>
            <p14:sldId id="311"/>
            <p14:sldId id="315"/>
            <p14:sldId id="339"/>
            <p14:sldId id="1358"/>
            <p14:sldId id="1363"/>
            <p14:sldId id="1360"/>
            <p14:sldId id="340"/>
            <p14:sldId id="1359"/>
            <p14:sldId id="1361"/>
            <p14:sldId id="1362"/>
            <p14:sldId id="1364"/>
            <p14:sldId id="1366"/>
            <p14:sldId id="1367"/>
            <p14:sldId id="1368"/>
            <p14:sldId id="1369"/>
            <p14:sldId id="1370"/>
            <p14:sldId id="1373"/>
            <p14:sldId id="1374"/>
            <p14:sldId id="1375"/>
            <p14:sldId id="1377"/>
            <p14:sldId id="1378"/>
            <p14:sldId id="1380"/>
            <p14:sldId id="1382"/>
            <p14:sldId id="355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9FA"/>
    <a:srgbClr val="282722"/>
    <a:srgbClr val="BF8F4A"/>
    <a:srgbClr val="70665D"/>
    <a:srgbClr val="F5BF6F"/>
    <a:srgbClr val="FFDD8C"/>
    <a:srgbClr val="98AAA7"/>
    <a:srgbClr val="E6E6E6"/>
    <a:srgbClr val="E0E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99" autoAdjust="0"/>
    <p:restoredTop sz="94605"/>
  </p:normalViewPr>
  <p:slideViewPr>
    <p:cSldViewPr snapToGrid="0">
      <p:cViewPr varScale="1">
        <p:scale>
          <a:sx n="124" d="100"/>
          <a:sy n="124" d="100"/>
        </p:scale>
        <p:origin x="600" y="176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07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A5244-BC3A-7A4D-B9E6-B928720290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5B08D4-33FD-AB4E-971F-C23E61AE92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BDEF-5E46-4C38-97AE-078FE78545A2}" type="datetime1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749FB-11A2-4844-A3E2-6409BDCA4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54BFF-84E0-DD4D-AA95-9000411895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3F28C-7873-F94D-89B6-7E3636EF7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6506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B5D8F-9D9D-4173-A9BF-1ACE61BA05F2}" type="datetime1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C16FB-9D68-C74B-AABD-CDFC2ED74F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842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EAECEC9-004F-624F-96D0-64C7FD440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B74B7-684A-0343-AB5E-04DBC7A25953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38AF8-3EBB-8C42-9D7F-306684D525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rgbClr val="E0E2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583B7E-CE5D-AD4D-B063-8E5D2E58D0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90DBB-69E8-094F-9F7D-5D6A482AA9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D6C94-D81A-4373-BA17-63D490F7A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33A9-8B36-4159-8975-F1366CB5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31DDD-B87C-9941-AC16-648C97686F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7A0B-BD36-4925-BB53-F5C39932C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5254-C1BE-4BD7-AEA0-11CA078C9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9915E-3BB4-984C-995B-EC93CAB6F8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E2BE7-A786-40D1-899E-BA0BC0A3062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FAA5D-3D6F-42A2-BC58-445E0F3D63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D64B38-6D6E-134B-A424-A829933EEF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75FCB-2F08-4218-8648-A3F1B1E55A7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DCF91-9764-4404-A8F5-D333B2B56F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DFA13-DE4E-D74A-967B-DF86B2E018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AC52EB-2486-4E8F-B076-394C9E4D6B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E87C6-A422-44C8-ACAF-34E689290F2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D0A30-5593-40C9-9453-438629C2E1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02545-480D-4E7B-9346-BAF45A820D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5EE8B-95EA-4038-994D-5F9FD147E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5AD46E-6202-4D45-AEE6-9E3FC0694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-786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5DCFC1-0F99-EB42-9252-693A872EE5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7DC7F-5A5A-4C5E-9803-014AD28FF4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94833-4AC2-476E-A6DE-A03E7A4DD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EBD4F-0442-764D-95B1-7BB4691D11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B6B7-FC6F-4EEC-B0F1-9C335F9667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679F-0E14-4249-A487-FC23DA4493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A8E5EA-5030-48C4-99E7-E61D164BD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0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B5A834A-43F9-4474-9552-1B566FAA27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4" name="Picture 13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7C1B8942-1252-40E6-8C4B-37AD51638E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CFA5F-5611-BA47-A551-0D3BA36CA7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DB96B-56B7-46AB-80A5-E740BBCB8B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0259F-EE98-4E77-9839-4C299CEA3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5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5421AE-3506-4D43-95C5-E39AB50FF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B4C9E13-DA16-49DD-BFBD-74BB1FA200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4113C-20DC-4967-AA08-3F6C42E69B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E3DB1-B881-493F-8F99-117753D304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A6A809C4-004B-41C4-A764-304E91EF7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3AB50-F71A-C141-8E4C-4C3726E160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D5317-746C-4CF0-AEEE-2D7626ECBD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1D98D-6B46-48EF-8D0D-2AAA099A55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5C7BD-760D-5147-B15C-5257558DF45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53DE52-AC7B-4161-B95D-697859A920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13284-E15E-4389-B747-0878740056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1B341-CE4F-4A4A-83C2-9813F15E75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0D434-9F80-4D7D-840A-0535E9467C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EB73-FD9D-4BDC-8014-8A23904D5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9226" y="1729568"/>
            <a:ext cx="6184238" cy="482019"/>
          </a:xfrm>
        </p:spPr>
        <p:txBody>
          <a:bodyPr lIns="0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D3678D-880F-6545-80F0-0F8C8579C9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20634-3E03-42BA-9E65-8D474CE5DB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B103B-7B4E-4EF2-B2AC-56C456AA73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/>
          <a:stretch/>
        </p:blipFill>
        <p:spPr>
          <a:xfrm>
            <a:off x="6337183" y="565565"/>
            <a:ext cx="5854818" cy="31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720989-2482-AB44-A4C6-51E24E7790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703C9-4FDD-4F44-9D4C-DE37399565B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2AF7-5BA7-456C-A09B-16DC37B984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AFA1C8-063D-48B1-AD4E-5E6897F06D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2846F1-7A16-524E-98CA-4D4F833E63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C62E7F-282B-48B1-B108-B32B3016C3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A5CEE-4E2B-4A73-B504-17B364D970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E12F1A-E94A-0A4E-A3DE-82C421C99E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3CB455-1A65-4638-A09E-2C0F6C4FC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E9173-05B9-4760-A0D4-0486B3A93C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732C4C-DA70-0042-B009-10E37C1013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1CE04F3-8912-47E4-834D-89C2BAF9EE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D337C-619D-4AAC-8ECC-D9CE43DFCB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07DA-952F-46A6-BF37-E6B0231DF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94572D87-83C8-4D60-8607-77A65AD00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F76C97-2AF5-984A-BC34-9ABED7D388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223D3-3779-694D-9236-3435D6E11E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E89AB-6D7B-49FA-ADF8-AEB0F9FA1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12AE-F7AF-4B88-AFCF-500337337F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78BDD-8EA2-624D-943D-2407A6AEE2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63D7-266C-473E-8BFC-E503931B93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0C3C-13B8-4CC1-ABD8-21EFBE4158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68151-38C2-F047-9B1D-873CB0266E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A4872-B0A5-43FD-A327-341D445E656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BFA47-C221-4BA6-9841-6BFC2DFDFC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FFDFB-8501-0343-938F-C9B2D425F0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7DB035-D1FE-4209-9C43-A445939A1E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0A65D-A848-4913-A21F-E28B98EC672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E29D9-DAA7-2E49-89A3-03DD810EEA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AF8335-2BFD-424C-A8D6-CE03AA2A3F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D96A0-FE1C-4E74-9435-B0AAB4B9DBC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5CFAFF-A02A-3C47-8BEF-C0EB011E7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755671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F3913-8DB3-9B4C-A599-4E9263CFB7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22C6F-0E65-463D-BA3E-E6A6845F750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7B32A-89AC-4868-806F-3B49979E64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1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C8C321-EE6C-4746-A970-ABC3DF5227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35BE94-6B90-48B3-8BB2-724D091738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5CCC6-EACD-4851-BF17-0A08CC1A10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CDFFB6-69E0-1945-A6FC-4A46E9DBD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A59A9-1FF3-4EFD-98EB-55C50EBCF6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5A8DD-D1C6-4413-B8AE-4F36F73AD38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5F97872-A8E7-4983-882E-ED121CE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C80B273-05EE-354F-BDB5-4D3CADE78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E6192-0966-E748-B75F-334DC4B5AAF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FEE8A7-2ADE-4470-B07B-CD5C5C46C5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50568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33ABF72-EA61-493C-9C80-2766E330E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33DBA-8C55-E84B-B9A6-D9E630A11D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DF406-0086-41A3-9977-669EBDA121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3E6C-3F22-4EB7-A2A6-4B93AD63B5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7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D596B-4276-C840-B6F0-D309028DB4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03394-9473-4450-8FF2-944DA4711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9A7D7-1838-4598-8915-BF0739FE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2DB3A-2849-8D4A-8B24-9ED495A43E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85F9F-E87E-4E84-A301-568289B1B2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5E76-93B0-4F75-B106-DAFB903A2B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138000-7156-634F-A6D0-6F76902523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AAAFB-2FCD-498D-B547-AC9CE371CC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62BB0-137B-434F-A197-25B5626B03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BF82DE-33C5-3A4E-A2BE-056AD4CD8E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95176-6832-4D14-B8AA-9CF49288F5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2F52-3B6A-46A0-AAA4-214A1F01ED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F067D-4DD6-1945-911D-846CE543D5C2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585BC-CCE3-468E-BD8A-AE9B6B316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63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33" r:id="rId3"/>
    <p:sldLayoutId id="2147483721" r:id="rId4"/>
    <p:sldLayoutId id="2147483734" r:id="rId5"/>
    <p:sldLayoutId id="2147483682" r:id="rId6"/>
    <p:sldLayoutId id="2147483678" r:id="rId7"/>
    <p:sldLayoutId id="2147483683" r:id="rId8"/>
    <p:sldLayoutId id="2147483693" r:id="rId9"/>
    <p:sldLayoutId id="2147483723" r:id="rId10"/>
    <p:sldLayoutId id="2147483724" r:id="rId11"/>
    <p:sldLayoutId id="2147483725" r:id="rId12"/>
    <p:sldLayoutId id="2147483726" r:id="rId13"/>
    <p:sldLayoutId id="2147483679" r:id="rId14"/>
    <p:sldLayoutId id="2147483727" r:id="rId15"/>
    <p:sldLayoutId id="2147483729" r:id="rId16"/>
    <p:sldLayoutId id="2147483730" r:id="rId17"/>
    <p:sldLayoutId id="2147483731" r:id="rId18"/>
    <p:sldLayoutId id="214748373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F6404-9E78-844F-B5FC-770CD9591C8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168A7-4574-4FD8-965C-D37BC160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4.gif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4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4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48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4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4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59.gif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2.jpe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5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9" y="417902"/>
            <a:ext cx="10110436" cy="665630"/>
          </a:xfrm>
        </p:spPr>
        <p:txBody>
          <a:bodyPr/>
          <a:lstStyle/>
          <a:p>
            <a:r>
              <a:rPr lang="en-US" dirty="0"/>
              <a:t>Oracle Analytics Platform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F2C742A6-C490-1C40-843B-C4BA56962965}"/>
              </a:ext>
            </a:extLst>
          </p:cNvPr>
          <p:cNvSpPr txBox="1">
            <a:spLocks/>
          </p:cNvSpPr>
          <p:nvPr/>
        </p:nvSpPr>
        <p:spPr>
          <a:xfrm>
            <a:off x="8224823" y="4222750"/>
            <a:ext cx="3203704" cy="18732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cs typeface="Oracle Sans" panose="020B0503020204020204" pitchFamily="34" charset="0"/>
              </a:rPr>
              <a:t>Deep data profiling and intelligent enrichment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D38728FF-3A1D-9643-A8E1-06F996965B24}"/>
              </a:ext>
            </a:extLst>
          </p:cNvPr>
          <p:cNvSpPr txBox="1">
            <a:spLocks/>
          </p:cNvSpPr>
          <p:nvPr/>
        </p:nvSpPr>
        <p:spPr>
          <a:xfrm>
            <a:off x="8224823" y="1837944"/>
            <a:ext cx="2922789" cy="18732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cs typeface="Oracle Sans" panose="020B0503020204020204" pitchFamily="34" charset="0"/>
              </a:rPr>
              <a:t>Personalized insights and knowledge graphs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239051B6-8087-1849-831B-BD2C412A0A6D}"/>
              </a:ext>
            </a:extLst>
          </p:cNvPr>
          <p:cNvSpPr txBox="1">
            <a:spLocks/>
          </p:cNvSpPr>
          <p:nvPr/>
        </p:nvSpPr>
        <p:spPr>
          <a:xfrm>
            <a:off x="2635245" y="4222750"/>
            <a:ext cx="3203704" cy="18732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  <a:cs typeface="Oracle Sans" panose="020B0503020204020204" pitchFamily="34" charset="0"/>
              </a:rPr>
              <a:t>Automated</a:t>
            </a:r>
            <a:r>
              <a:rPr lang="en-GB" sz="2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sz="2000" dirty="0">
                <a:solidFill>
                  <a:schemeClr val="bg1"/>
                </a:solidFill>
                <a:cs typeface="Oracle Sans" panose="020B0503020204020204" pitchFamily="34" charset="0"/>
              </a:rPr>
              <a:t>and</a:t>
            </a:r>
            <a:r>
              <a:rPr lang="en-GB" sz="2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sz="2000" dirty="0">
                <a:solidFill>
                  <a:schemeClr val="bg1"/>
                </a:solidFill>
                <a:cs typeface="Oracle Sans" panose="020B0503020204020204" pitchFamily="34" charset="0"/>
              </a:rPr>
              <a:t>custom</a:t>
            </a:r>
            <a:r>
              <a:rPr lang="en-GB" sz="2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sz="2000" dirty="0">
                <a:solidFill>
                  <a:schemeClr val="bg1"/>
                </a:solidFill>
                <a:cs typeface="Oracle Sans" panose="020B0503020204020204" pitchFamily="34" charset="0"/>
              </a:rPr>
              <a:t>machine</a:t>
            </a:r>
            <a:r>
              <a:rPr lang="en-GB" sz="2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GB" sz="2000" dirty="0">
                <a:solidFill>
                  <a:schemeClr val="bg1"/>
                </a:solidFill>
                <a:cs typeface="Oracle Sans" panose="020B0503020204020204" pitchFamily="34" charset="0"/>
              </a:rPr>
              <a:t>learning</a:t>
            </a:r>
            <a:endParaRPr lang="en-US" sz="2000" dirty="0">
              <a:solidFill>
                <a:schemeClr val="bg1"/>
              </a:solidFill>
              <a:cs typeface="Oracle Sans" panose="020B05030202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B0FC5-5743-354D-BCEB-BA72498A8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63" y="1504510"/>
            <a:ext cx="13716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B3AA06-57FD-6B49-9ECC-B74B2795D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5" y="3934730"/>
            <a:ext cx="13716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FD8E70-903A-9D4B-8667-CE5071B85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074" y="1491062"/>
            <a:ext cx="1371600" cy="137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D83A8C-44BB-6B47-B88C-B6D8AB380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415" y="3880942"/>
            <a:ext cx="1371600" cy="1371600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6405B63-119D-C148-AECC-A085EA17737C}"/>
              </a:ext>
            </a:extLst>
          </p:cNvPr>
          <p:cNvSpPr txBox="1">
            <a:spLocks/>
          </p:cNvSpPr>
          <p:nvPr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D2946A0-2EC0-6C4C-9329-EB6E7CC420A5}"/>
              </a:ext>
            </a:extLst>
          </p:cNvPr>
          <p:cNvSpPr txBox="1">
            <a:spLocks/>
          </p:cNvSpPr>
          <p:nvPr/>
        </p:nvSpPr>
        <p:spPr>
          <a:xfrm>
            <a:off x="2521878" y="1708445"/>
            <a:ext cx="3574122" cy="1167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Natural language processing and chat bot integrations</a:t>
            </a:r>
          </a:p>
        </p:txBody>
      </p:sp>
    </p:spTree>
    <p:extLst>
      <p:ext uri="{BB962C8B-B14F-4D97-AF65-F5344CB8AC3E}">
        <p14:creationId xmlns:p14="http://schemas.microsoft.com/office/powerpoint/2010/main" val="53613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19E8F-0184-3943-A03E-0B139C6E63E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29" y="2411062"/>
            <a:ext cx="4296951" cy="2401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BEAA8-D8D1-AA43-9976-B457B43F34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69" y="2139495"/>
            <a:ext cx="5934064" cy="3285002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5C786FD-E2BA-BD49-907A-D3325A29D54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58952" y="2475991"/>
            <a:ext cx="5081014" cy="2416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>
                <a:solidFill>
                  <a:schemeClr val="bg1"/>
                </a:solidFill>
              </a:rPr>
              <a:t>Fully integrated with Autonomous Database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Connectors to various data sources including: Amazon Redshift, Fusion Apps, EPM Cloud, Microsoft SQL Server, Snowflake, Oracle Database and more!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F948FBF-5B31-6744-AA2D-B96C4F388683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33621" y="954389"/>
            <a:ext cx="5078335" cy="5262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Open connectivity</a:t>
            </a:r>
          </a:p>
        </p:txBody>
      </p:sp>
    </p:spTree>
    <p:extLst>
      <p:ext uri="{BB962C8B-B14F-4D97-AF65-F5344CB8AC3E}">
        <p14:creationId xmlns:p14="http://schemas.microsoft.com/office/powerpoint/2010/main" val="256410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85DBF-A430-1B49-9FF0-25EFA5DF76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52" y="2290702"/>
            <a:ext cx="4291247" cy="2496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933D3-78C7-BE43-BBAE-D6F3D7111F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61" y="2054151"/>
            <a:ext cx="5934064" cy="3285002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56A538-8A09-C14D-96CC-EDDDBEC9D73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46760" y="2634487"/>
            <a:ext cx="4875366" cy="2416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>
                <a:solidFill>
                  <a:schemeClr val="bg1"/>
                </a:solidFill>
              </a:rPr>
              <a:t>Use Data Flow to ingest, clean and transform easily your data from various sources and cloud!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Group, split, join, union, merge and save data into a database or a cube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51CB7A8-6905-AF47-9A5E-93AFBB4516D2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33621" y="1019135"/>
            <a:ext cx="3664411" cy="5262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27472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E1F29-EA97-294C-926F-EC5C5E4B9D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12548" y="2182529"/>
            <a:ext cx="4269010" cy="2434439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3E9B8D2-C7C8-4042-9607-F8DB401114F9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758952" y="2719831"/>
            <a:ext cx="5081014" cy="2416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>
                <a:solidFill>
                  <a:schemeClr val="bg1"/>
                </a:solidFill>
              </a:rPr>
              <a:t>Query data directly using Natural language processing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No Query or SQL needed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Augmented analytics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Voice enabled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353ADD-39B1-CF45-A5E9-D7F09544CA25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33621" y="962058"/>
            <a:ext cx="7344747" cy="10525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Natural language processing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4D4052-F5C6-3748-B6DE-ECB88B6FC1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53" y="1895655"/>
            <a:ext cx="5934064" cy="32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064EE-B216-FB49-ABE4-C861CFD574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21735" y="2068517"/>
            <a:ext cx="4259824" cy="2499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D84E7-3DC2-924B-8491-BB21172170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53" y="1834695"/>
            <a:ext cx="5934064" cy="3285002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608E0E8-F482-4449-B9B0-74570DB673B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58952" y="2634487"/>
            <a:ext cx="5081014" cy="2416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bg2"/>
              </a:buClr>
            </a:pPr>
            <a:r>
              <a:rPr lang="en-US" dirty="0">
                <a:solidFill>
                  <a:schemeClr val="bg1"/>
                </a:solidFill>
              </a:rPr>
              <a:t>Self-service analytics</a:t>
            </a:r>
          </a:p>
          <a:p>
            <a:pPr marL="285750" indent="-285750">
              <a:buClr>
                <a:schemeClr val="bg2"/>
              </a:buClr>
            </a:pPr>
            <a:r>
              <a:rPr lang="en-US" dirty="0">
                <a:solidFill>
                  <a:schemeClr val="bg1"/>
                </a:solidFill>
              </a:rPr>
              <a:t>1-click to forecast for predictive analytics</a:t>
            </a:r>
          </a:p>
          <a:p>
            <a:pPr marL="285750" indent="-285750">
              <a:buClr>
                <a:schemeClr val="bg2"/>
              </a:buClr>
            </a:pPr>
            <a:r>
              <a:rPr lang="en-US" dirty="0">
                <a:solidFill>
                  <a:schemeClr val="bg1"/>
                </a:solidFill>
              </a:rPr>
              <a:t>What-if scenarios</a:t>
            </a:r>
          </a:p>
          <a:p>
            <a:pPr marL="285750" indent="-285750">
              <a:buClr>
                <a:schemeClr val="bg2"/>
              </a:buClr>
            </a:pPr>
            <a:r>
              <a:rPr lang="en-US" dirty="0">
                <a:solidFill>
                  <a:schemeClr val="bg1"/>
                </a:solidFill>
              </a:rPr>
              <a:t>Multiple data sources join</a:t>
            </a:r>
          </a:p>
          <a:p>
            <a:pPr marL="285750" indent="-285750">
              <a:buClr>
                <a:schemeClr val="bg2"/>
              </a:buClr>
            </a:pPr>
            <a:r>
              <a:rPr lang="en-US" dirty="0">
                <a:solidFill>
                  <a:schemeClr val="bg1"/>
                </a:solidFill>
              </a:rPr>
              <a:t>Data story telling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FBB1395-2EFE-6640-A74E-CF9BF24EEEF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62190" y="932608"/>
            <a:ext cx="5078335" cy="5262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Self-service analytics</a:t>
            </a:r>
          </a:p>
        </p:txBody>
      </p:sp>
    </p:spTree>
    <p:extLst>
      <p:ext uri="{BB962C8B-B14F-4D97-AF65-F5344CB8AC3E}">
        <p14:creationId xmlns:p14="http://schemas.microsoft.com/office/powerpoint/2010/main" val="5139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D2B26-B35B-9C46-AC09-C7BFB67E47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21735" y="2074672"/>
            <a:ext cx="4268650" cy="2505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FD16F3-DD1B-184C-AE12-BA6FE25E9D8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53" y="1846887"/>
            <a:ext cx="5934064" cy="3285002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CE81F08-EDD0-0F4E-90C4-07AE035F829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58952" y="2585719"/>
            <a:ext cx="5081014" cy="2416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>
                <a:solidFill>
                  <a:schemeClr val="bg1"/>
                </a:solidFill>
              </a:rPr>
              <a:t>AI data exploration and insights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Machine Learning models to provide top insights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AI data profiling and data enrichment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One click forecast, clustering and more</a:t>
            </a:r>
          </a:p>
          <a:p>
            <a:pPr marL="285750" indent="-28575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D98CD8B-1D8C-0649-A032-8A0E8E612744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62190" y="967987"/>
            <a:ext cx="5078335" cy="5262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AI 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12EE6-9504-D342-ABE8-0671B78CEE93}"/>
              </a:ext>
            </a:extLst>
          </p:cNvPr>
          <p:cNvSpPr txBox="1"/>
          <p:nvPr/>
        </p:nvSpPr>
        <p:spPr>
          <a:xfrm>
            <a:off x="6937248" y="63642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C4190-DB55-8B4A-BA40-0605DBCD85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317" y="2110007"/>
            <a:ext cx="4251365" cy="2458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CFEAE-CF17-3B45-8F13-E20D042738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53" y="1846887"/>
            <a:ext cx="5934064" cy="328500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EE1049A-32E0-404D-8B08-F96BCDB471A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79457" y="2220976"/>
            <a:ext cx="5081014" cy="2416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>
                <a:solidFill>
                  <a:schemeClr val="bg1"/>
                </a:solidFill>
              </a:rPr>
              <a:t>Data flow to train machine learning models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Linear Regression, Random Forest, CART,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k-means clustering and more algorithms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Machine Learning models for predictive analytics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41C3F6C-78A5-5747-BC83-C8E875C3D7D2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62190" y="983307"/>
            <a:ext cx="5078335" cy="5262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51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pic>
        <p:nvPicPr>
          <p:cNvPr id="4" name="Mobile20sec.mp4" descr="Mobile20sec.mp4">
            <a:hlinkClick r:id="" action="ppaction://media"/>
            <a:extLst>
              <a:ext uri="{FF2B5EF4-FFF2-40B4-BE49-F238E27FC236}">
                <a16:creationId xmlns:a16="http://schemas.microsoft.com/office/drawing/2014/main" id="{82B81F5A-2CE8-9341-BDE9-E3034A89D4FC}"/>
              </a:ext>
            </a:extLst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2716" y="983211"/>
            <a:ext cx="2422567" cy="4871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F28D6B-E921-0546-B24B-6FC71D1E99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377" y="1001171"/>
            <a:ext cx="2764108" cy="519703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4A6AC96-2ED8-4A40-8501-2A5B12AD2695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758952" y="2549143"/>
            <a:ext cx="5081014" cy="2416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>
                <a:solidFill>
                  <a:schemeClr val="bg1"/>
                </a:solidFill>
              </a:rPr>
              <a:t>True mobile augmented analytics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All data sources available to query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Intelligent recommendations collaborative</a:t>
            </a:r>
          </a:p>
          <a:p>
            <a:pPr marL="285750" indent="-28575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AF50EFA-BE16-E644-A593-E7B6A99893F4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33621" y="983211"/>
            <a:ext cx="5078335" cy="5262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True mobile analytics</a:t>
            </a:r>
          </a:p>
        </p:txBody>
      </p:sp>
    </p:spTree>
    <p:extLst>
      <p:ext uri="{BB962C8B-B14F-4D97-AF65-F5344CB8AC3E}">
        <p14:creationId xmlns:p14="http://schemas.microsoft.com/office/powerpoint/2010/main" val="161033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0B225-8EF3-554A-96CD-3A6819AF31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109F8-2EDE-1F4A-A010-05BC5059719A}"/>
              </a:ext>
            </a:extLst>
          </p:cNvPr>
          <p:cNvSpPr txBox="1">
            <a:spLocks/>
          </p:cNvSpPr>
          <p:nvPr/>
        </p:nvSpPr>
        <p:spPr>
          <a:xfrm>
            <a:off x="516706" y="525388"/>
            <a:ext cx="7747776" cy="83641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Oracle Machine Learning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935D48-403F-B648-85EA-5C52EC981A6F}"/>
              </a:ext>
            </a:extLst>
          </p:cNvPr>
          <p:cNvSpPr txBox="1">
            <a:spLocks/>
          </p:cNvSpPr>
          <p:nvPr/>
        </p:nvSpPr>
        <p:spPr>
          <a:xfrm>
            <a:off x="594806" y="3106560"/>
            <a:ext cx="6382347" cy="164592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8595B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collaborative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Zeppeli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n notebook for Oracle’s machine learning capabilities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8595B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56036-E396-C845-B649-18A21A10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954" y="2163741"/>
            <a:ext cx="2390790" cy="24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4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4B5E89-ABC3-7E45-9346-FF40C369DA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Derrick Cameron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/>
              <a:t>Master Principal Solution Engineer</a:t>
            </a:r>
          </a:p>
          <a:p>
            <a:r>
              <a:rPr lang="en-US" dirty="0"/>
              <a:t>Aakash Desai, Staff Solution Engineer</a:t>
            </a:r>
          </a:p>
          <a:p>
            <a:r>
              <a:rPr lang="en-US" dirty="0"/>
              <a:t>Joe Hahn, Cloud Platform Specialist</a:t>
            </a:r>
          </a:p>
          <a:p>
            <a:r>
              <a:rPr lang="en-US" dirty="0"/>
              <a:t>NA Cloud Solution Engineering - Hub</a:t>
            </a:r>
          </a:p>
          <a:p>
            <a:r>
              <a:rPr lang="en-US" dirty="0"/>
              <a:t>Feb 21, </a:t>
            </a:r>
            <a:r>
              <a:rPr lang="is-IS" dirty="0"/>
              <a:t>2020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535F959-6924-F246-B23B-A928E38160E3}"/>
              </a:ext>
            </a:extLst>
          </p:cNvPr>
          <p:cNvSpPr txBox="1">
            <a:spLocks/>
          </p:cNvSpPr>
          <p:nvPr/>
        </p:nvSpPr>
        <p:spPr>
          <a:xfrm>
            <a:off x="1050568" y="2268194"/>
            <a:ext cx="10076344" cy="909981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Oracle Sans" panose="020B0503020204020204" pitchFamily="34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+mj-lt"/>
              </a:rPr>
              <a:t>Oracle Code Innovate Hackfest @Motorola</a:t>
            </a:r>
            <a:br>
              <a:rPr lang="en-US" dirty="0">
                <a:solidFill>
                  <a:srgbClr val="FFFFFF"/>
                </a:solidFill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E6865-93D5-2148-984E-02DEC3861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0568" y="3214300"/>
            <a:ext cx="10076344" cy="416073"/>
          </a:xfrm>
        </p:spPr>
        <p:txBody>
          <a:bodyPr/>
          <a:lstStyle/>
          <a:p>
            <a:r>
              <a:rPr lang="en-US" dirty="0" err="1"/>
              <a:t>Make.Break.Build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719AA-17FE-D14D-8E22-B450683B84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4C402-08B6-435A-BF31-13246DA4BF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581454AC-DAF8-DD4D-AFC9-C60024D1461D}"/>
              </a:ext>
            </a:extLst>
          </p:cNvPr>
          <p:cNvSpPr txBox="1"/>
          <p:nvPr/>
        </p:nvSpPr>
        <p:spPr>
          <a:xfrm>
            <a:off x="532588" y="1919232"/>
            <a:ext cx="6379920" cy="4208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28600" indent="-228240">
              <a:spcBef>
                <a:spcPts val="601"/>
              </a:spcBef>
              <a:buClr>
                <a:srgbClr val="9A9B9D"/>
              </a:buClr>
              <a:buFont typeface="Arial"/>
              <a:buChar char="•"/>
            </a:pPr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collaborative unified notebook user interface for Oracle’s machine learning capabilities </a:t>
            </a:r>
          </a:p>
          <a:p>
            <a:pPr marL="228600" indent="-228240">
              <a:spcBef>
                <a:spcPts val="601"/>
              </a:spcBef>
              <a:buClr>
                <a:srgbClr val="9A9B9D"/>
              </a:buClr>
              <a:buFont typeface="Arial"/>
              <a:buChar char="•"/>
            </a:pPr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Enables teams to…</a:t>
            </a:r>
          </a:p>
          <a:p>
            <a:pPr marL="502920" lvl="1" indent="-228240">
              <a:spcBef>
                <a:spcPts val="601"/>
              </a:spcBef>
              <a:buClr>
                <a:srgbClr val="9A9B9D"/>
              </a:buClr>
              <a:buFont typeface="Arial"/>
              <a:buChar char="–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Leverage the languages, platforms and engines </a:t>
            </a:r>
            <a:br>
              <a:rPr dirty="0">
                <a:solidFill>
                  <a:schemeClr val="bg1"/>
                </a:solidFill>
              </a:rPr>
            </a:b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their choice</a:t>
            </a:r>
          </a:p>
          <a:p>
            <a:pPr marL="502920" lvl="1" indent="-228240">
              <a:spcBef>
                <a:spcPts val="601"/>
              </a:spcBef>
              <a:buClr>
                <a:srgbClr val="9A9B9D"/>
              </a:buClr>
              <a:buFont typeface="Arial"/>
              <a:buChar char="–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Explore and prepare data</a:t>
            </a:r>
          </a:p>
          <a:p>
            <a:pPr marL="502920" lvl="1" indent="-228240">
              <a:spcBef>
                <a:spcPts val="601"/>
              </a:spcBef>
              <a:buClr>
                <a:srgbClr val="9A9B9D"/>
              </a:buClr>
              <a:buFont typeface="Arial"/>
              <a:buChar char="–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Build, access, and use machine learning models </a:t>
            </a:r>
          </a:p>
          <a:p>
            <a:pPr marL="502920" lvl="1" indent="-228240">
              <a:spcBef>
                <a:spcPts val="601"/>
              </a:spcBef>
              <a:buClr>
                <a:srgbClr val="9A9B9D"/>
              </a:buClr>
              <a:buFont typeface="Arial"/>
              <a:buChar char="–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Deploy machine learning solutions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C2FAF694-932E-FD4F-9B7F-368E0D9BE8B1}"/>
              </a:ext>
            </a:extLst>
          </p:cNvPr>
          <p:cNvSpPr txBox="1"/>
          <p:nvPr/>
        </p:nvSpPr>
        <p:spPr>
          <a:xfrm>
            <a:off x="11277508" y="6556320"/>
            <a:ext cx="381240" cy="18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FD80EBDC-C085-45C5-99DE-1F72A4AD9224}" type="slidenum">
              <a:rPr lang="en-US" sz="850" spc="-1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</a:t>
            </a:fld>
            <a:endParaRPr lang="en-US" sz="8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3FD6AB4-E958-E042-8C2E-8B24B6FB2ABC}"/>
              </a:ext>
            </a:extLst>
          </p:cNvPr>
          <p:cNvPicPr/>
          <p:nvPr/>
        </p:nvPicPr>
        <p:blipFill>
          <a:blip r:embed="rId2"/>
          <a:srcRect l="12800" t="25601" r="12800" b="29867"/>
          <a:stretch/>
        </p:blipFill>
        <p:spPr>
          <a:xfrm>
            <a:off x="9912748" y="881160"/>
            <a:ext cx="1880280" cy="1125360"/>
          </a:xfrm>
          <a:prstGeom prst="rect">
            <a:avLst/>
          </a:prstGeom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58B37BC-E292-1243-BC02-C13B74E4CC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15028" y="1570920"/>
            <a:ext cx="685440" cy="564480"/>
          </a:xfrm>
          <a:prstGeom prst="rect">
            <a:avLst/>
          </a:prstGeom>
          <a:ln w="9360"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29A5BBF-8C03-C446-AD80-A63DF260855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019788" y="2270160"/>
            <a:ext cx="4794120" cy="2610000"/>
          </a:xfrm>
          <a:prstGeom prst="rect">
            <a:avLst/>
          </a:prstGeom>
          <a:ln w="9360">
            <a:noFill/>
          </a:ln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06CCEB90-CD8B-0749-947D-31AE3327D2E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480668" y="3538800"/>
            <a:ext cx="3333600" cy="2374920"/>
          </a:xfrm>
          <a:prstGeom prst="rect">
            <a:avLst/>
          </a:prstGeom>
          <a:ln w="9360">
            <a:noFill/>
          </a:ln>
        </p:spPr>
      </p:pic>
      <p:sp>
        <p:nvSpPr>
          <p:cNvPr id="11" name="CustomShape 5">
            <a:extLst>
              <a:ext uri="{FF2B5EF4-FFF2-40B4-BE49-F238E27FC236}">
                <a16:creationId xmlns:a16="http://schemas.microsoft.com/office/drawing/2014/main" id="{29923921-C5C9-EC43-A14E-397765E2BFB9}"/>
              </a:ext>
            </a:extLst>
          </p:cNvPr>
          <p:cNvSpPr/>
          <p:nvPr/>
        </p:nvSpPr>
        <p:spPr>
          <a:xfrm>
            <a:off x="532588" y="596400"/>
            <a:ext cx="2030400" cy="56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32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Introduction</a:t>
            </a:r>
            <a:endParaRPr lang="en-US" sz="3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065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TextShape 3">
            <a:extLst>
              <a:ext uri="{FF2B5EF4-FFF2-40B4-BE49-F238E27FC236}">
                <a16:creationId xmlns:a16="http://schemas.microsoft.com/office/drawing/2014/main" id="{CC78A1E4-C329-B148-94F9-953DCF0FBEE5}"/>
              </a:ext>
            </a:extLst>
          </p:cNvPr>
          <p:cNvSpPr txBox="1"/>
          <p:nvPr/>
        </p:nvSpPr>
        <p:spPr>
          <a:xfrm>
            <a:off x="532588" y="1571400"/>
            <a:ext cx="8440920" cy="4065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28600" indent="-228240">
              <a:spcBef>
                <a:spcPts val="400"/>
              </a:spcBef>
              <a:buClr>
                <a:srgbClr val="9A9B9D"/>
              </a:buClr>
              <a:buFont typeface="Arial"/>
              <a:buChar char="•"/>
            </a:pPr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Zeppelin-based Unifying Notebook UI</a:t>
            </a:r>
          </a:p>
          <a:p>
            <a:pPr marL="502920" lvl="1" indent="-228240">
              <a:spcBef>
                <a:spcPts val="300"/>
              </a:spcBef>
              <a:buClr>
                <a:srgbClr val="9A9B9D"/>
              </a:buClr>
              <a:buFont typeface="Arial"/>
              <a:buChar char="–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Multiple backend servers, analytical engines and languages</a:t>
            </a:r>
          </a:p>
          <a:p>
            <a:pPr marL="502920" lvl="1" indent="-228240">
              <a:spcBef>
                <a:spcPts val="300"/>
              </a:spcBef>
              <a:buClr>
                <a:srgbClr val="9A9B9D"/>
              </a:buClr>
              <a:buFont typeface="Arial"/>
              <a:buChar char="–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Oracle and open source algorithms, platforms, tools,  </a:t>
            </a:r>
            <a:br>
              <a:rPr dirty="0">
                <a:solidFill>
                  <a:schemeClr val="bg1"/>
                </a:solidFill>
              </a:rPr>
            </a:b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data sources (SQL, R, Spark, Python)</a:t>
            </a:r>
          </a:p>
          <a:p>
            <a:pPr marL="502920" lvl="1" indent="-228240">
              <a:spcBef>
                <a:spcPts val="300"/>
              </a:spcBef>
              <a:buClr>
                <a:srgbClr val="9A9B9D"/>
              </a:buClr>
              <a:buFont typeface="Arial"/>
              <a:buChar char="–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Provides a flexible toolbox for the data scientist</a:t>
            </a:r>
          </a:p>
          <a:p>
            <a:pPr marL="228600" indent="-228240">
              <a:spcBef>
                <a:spcPts val="400"/>
              </a:spcBef>
              <a:buClr>
                <a:srgbClr val="9A9B9D"/>
              </a:buClr>
              <a:buFont typeface="Arial"/>
              <a:buChar char="•"/>
            </a:pPr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Supports collaborative development </a:t>
            </a:r>
          </a:p>
          <a:p>
            <a:pPr marL="502920" lvl="1" indent="-228240">
              <a:spcBef>
                <a:spcPts val="300"/>
              </a:spcBef>
              <a:buClr>
                <a:srgbClr val="9A9B9D"/>
              </a:buClr>
              <a:buFont typeface="Arial"/>
              <a:buChar char="–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Shared notebooks and templates, with access permissions</a:t>
            </a:r>
          </a:p>
          <a:p>
            <a:pPr marL="228600" indent="-228240">
              <a:spcBef>
                <a:spcPts val="400"/>
              </a:spcBef>
              <a:buClr>
                <a:srgbClr val="9A9B9D"/>
              </a:buClr>
              <a:buFont typeface="Arial"/>
              <a:buChar char="•"/>
            </a:pPr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Supports deployment of predictive analytics solutions</a:t>
            </a:r>
          </a:p>
          <a:p>
            <a:pPr marL="502920" lvl="1" indent="-228240">
              <a:spcBef>
                <a:spcPts val="300"/>
              </a:spcBef>
              <a:buClr>
                <a:srgbClr val="9A9B9D"/>
              </a:buClr>
              <a:buFont typeface="Arial"/>
              <a:buChar char="–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Enables publishing libraries, templates, examples of common use cases</a:t>
            </a:r>
          </a:p>
          <a:p>
            <a:pPr marL="228600" indent="-228240">
              <a:spcBef>
                <a:spcPts val="400"/>
              </a:spcBef>
              <a:buClr>
                <a:srgbClr val="9A9B9D"/>
              </a:buClr>
              <a:buFont typeface="Arial"/>
              <a:buChar char="•"/>
            </a:pPr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Dynamic and expandable platform  </a:t>
            </a:r>
          </a:p>
        </p:txBody>
      </p:sp>
      <p:sp>
        <p:nvSpPr>
          <p:cNvPr id="5" name="TextShape 4">
            <a:extLst>
              <a:ext uri="{FF2B5EF4-FFF2-40B4-BE49-F238E27FC236}">
                <a16:creationId xmlns:a16="http://schemas.microsoft.com/office/drawing/2014/main" id="{9005ECDF-7745-F84A-AD3F-045B0934306D}"/>
              </a:ext>
            </a:extLst>
          </p:cNvPr>
          <p:cNvSpPr txBox="1"/>
          <p:nvPr/>
        </p:nvSpPr>
        <p:spPr>
          <a:xfrm>
            <a:off x="11277508" y="6556320"/>
            <a:ext cx="381240" cy="18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28974B34-BA18-418A-85F4-A6F254A05B18}" type="slidenum">
              <a:rPr lang="en-US" sz="850" spc="-1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21</a:t>
            </a:fld>
            <a:endParaRPr lang="en-US" sz="8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8D0FFD4-2F1D-ED4C-A1EE-F5366265FACB}"/>
              </a:ext>
            </a:extLst>
          </p:cNvPr>
          <p:cNvPicPr/>
          <p:nvPr/>
        </p:nvPicPr>
        <p:blipFill>
          <a:blip r:embed="rId2"/>
          <a:srcRect l="12800" t="25601" r="12800" b="29867"/>
          <a:stretch/>
        </p:blipFill>
        <p:spPr>
          <a:xfrm>
            <a:off x="10034668" y="1161576"/>
            <a:ext cx="1880280" cy="1125360"/>
          </a:xfrm>
          <a:prstGeom prst="rect">
            <a:avLst/>
          </a:prstGeom>
          <a:ln>
            <a:noFill/>
          </a:ln>
        </p:spPr>
      </p:pic>
      <p:sp>
        <p:nvSpPr>
          <p:cNvPr id="7" name="CustomShape 5">
            <a:extLst>
              <a:ext uri="{FF2B5EF4-FFF2-40B4-BE49-F238E27FC236}">
                <a16:creationId xmlns:a16="http://schemas.microsoft.com/office/drawing/2014/main" id="{71F2C61B-FC76-2447-8112-45DF18703E85}"/>
              </a:ext>
            </a:extLst>
          </p:cNvPr>
          <p:cNvSpPr/>
          <p:nvPr/>
        </p:nvSpPr>
        <p:spPr>
          <a:xfrm>
            <a:off x="10583668" y="1801656"/>
            <a:ext cx="807840" cy="690840"/>
          </a:xfrm>
          <a:prstGeom prst="rect">
            <a:avLst/>
          </a:prstGeom>
          <a:solidFill>
            <a:schemeClr val="bg1"/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390956F-F378-B943-9788-F4B502689E6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636948" y="1851336"/>
            <a:ext cx="685440" cy="564480"/>
          </a:xfrm>
          <a:prstGeom prst="rect">
            <a:avLst/>
          </a:prstGeom>
          <a:ln w="9360">
            <a:noFill/>
          </a:ln>
        </p:spPr>
      </p:pic>
      <p:sp>
        <p:nvSpPr>
          <p:cNvPr id="10" name="CustomShape 7">
            <a:extLst>
              <a:ext uri="{FF2B5EF4-FFF2-40B4-BE49-F238E27FC236}">
                <a16:creationId xmlns:a16="http://schemas.microsoft.com/office/drawing/2014/main" id="{25168483-00B6-D64F-8289-6CCBD9BD38F6}"/>
              </a:ext>
            </a:extLst>
          </p:cNvPr>
          <p:cNvSpPr/>
          <p:nvPr/>
        </p:nvSpPr>
        <p:spPr>
          <a:xfrm>
            <a:off x="532588" y="567530"/>
            <a:ext cx="2030400" cy="56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32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Features</a:t>
            </a:r>
            <a:endParaRPr lang="en-US" sz="3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72700DA-DCEE-8A43-8FF0-277F32F6109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459788" y="2361792"/>
            <a:ext cx="3469320" cy="2116800"/>
          </a:xfrm>
          <a:prstGeom prst="rect">
            <a:avLst/>
          </a:prstGeom>
          <a:ln w="9360">
            <a:noFill/>
          </a:ln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B3A6BAA-319B-7249-8520-F9F19669F0A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281668" y="4276272"/>
            <a:ext cx="2539440" cy="1713600"/>
          </a:xfrm>
          <a:prstGeom prst="rect">
            <a:avLst/>
          </a:prstGeom>
          <a:ln w="9360">
            <a:noFill/>
          </a:ln>
        </p:spPr>
      </p:pic>
    </p:spTree>
    <p:extLst>
      <p:ext uri="{BB962C8B-B14F-4D97-AF65-F5344CB8AC3E}">
        <p14:creationId xmlns:p14="http://schemas.microsoft.com/office/powerpoint/2010/main" val="83802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B0E274D2-EB12-D547-B29B-24186ACD112F}"/>
              </a:ext>
            </a:extLst>
          </p:cNvPr>
          <p:cNvSpPr txBox="1"/>
          <p:nvPr/>
        </p:nvSpPr>
        <p:spPr>
          <a:xfrm>
            <a:off x="844708" y="448920"/>
            <a:ext cx="10813680" cy="826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80000"/>
              </a:lnSpc>
            </a:pPr>
            <a:r>
              <a:rPr lang="en-US" sz="3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Target Personas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070CE03F-F082-8D45-A4F2-2E8B6E52A154}"/>
              </a:ext>
            </a:extLst>
          </p:cNvPr>
          <p:cNvSpPr txBox="1"/>
          <p:nvPr/>
        </p:nvSpPr>
        <p:spPr>
          <a:xfrm>
            <a:off x="868330" y="1552680"/>
            <a:ext cx="5200920" cy="4674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28600" indent="-228240">
              <a:lnSpc>
                <a:spcPct val="70000"/>
              </a:lnSpc>
              <a:spcBef>
                <a:spcPts val="1199"/>
              </a:spcBef>
            </a:pPr>
            <a:r>
              <a:rPr lang="en-US" sz="2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“Coders”</a:t>
            </a:r>
            <a:endParaRPr lang="en-US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7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Scientists (v1)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R/ORE/ORAAH, SQL/ODM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Python, Scala</a:t>
            </a:r>
          </a:p>
          <a:p>
            <a:pPr marL="228600" indent="-228240">
              <a:lnSpc>
                <a:spcPct val="7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Database and Application Developers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SQL and Big Data SQL (v1)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REST API (v2)</a:t>
            </a:r>
          </a:p>
          <a:p>
            <a:pPr marL="228600" indent="-228240">
              <a:lnSpc>
                <a:spcPct val="70000"/>
              </a:lnSpc>
              <a:spcBef>
                <a:spcPts val="1199"/>
              </a:spcBef>
            </a:pPr>
            <a:r>
              <a:rPr lang="en-US" sz="2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“Clickers”</a:t>
            </a:r>
            <a:endParaRPr lang="en-US" sz="24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7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Citizen Data Scientists (v3)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Pipelines / Workflows</a:t>
            </a:r>
          </a:p>
          <a:p>
            <a:pPr marL="228600" indent="-228240">
              <a:lnSpc>
                <a:spcPct val="7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4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Business Users (v2)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Lightweight Notebook Viewers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C9FC385-B997-D44F-99B4-8516EA8A47F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890988" y="1002960"/>
            <a:ext cx="1108440" cy="858960"/>
          </a:xfrm>
          <a:prstGeom prst="rect">
            <a:avLst/>
          </a:prstGeom>
          <a:ln>
            <a:noFill/>
          </a:ln>
        </p:spPr>
      </p:pic>
      <p:sp>
        <p:nvSpPr>
          <p:cNvPr id="7" name="CustomShape 4">
            <a:extLst>
              <a:ext uri="{FF2B5EF4-FFF2-40B4-BE49-F238E27FC236}">
                <a16:creationId xmlns:a16="http://schemas.microsoft.com/office/drawing/2014/main" id="{68CEE929-E0EF-134B-8ECC-C7A575F002B6}"/>
              </a:ext>
            </a:extLst>
          </p:cNvPr>
          <p:cNvSpPr/>
          <p:nvPr/>
        </p:nvSpPr>
        <p:spPr>
          <a:xfrm>
            <a:off x="157108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A4F2CDAD-0A33-BD40-9BA4-C8C2F66EAFAE}"/>
              </a:ext>
            </a:extLst>
          </p:cNvPr>
          <p:cNvSpPr/>
          <p:nvPr/>
        </p:nvSpPr>
        <p:spPr>
          <a:xfrm>
            <a:off x="157108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721DAC0A-ADDB-824D-ABFD-6555DE4EB0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315868" y="1552680"/>
            <a:ext cx="1283760" cy="865800"/>
          </a:xfrm>
          <a:prstGeom prst="rect">
            <a:avLst/>
          </a:prstGeom>
          <a:ln>
            <a:noFill/>
          </a:ln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46A1EA37-D0AD-154B-88EB-36758D15F2E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751948" y="1860840"/>
            <a:ext cx="1151640" cy="863640"/>
          </a:xfrm>
          <a:prstGeom prst="rect">
            <a:avLst/>
          </a:prstGeom>
          <a:ln>
            <a:noFill/>
          </a:ln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004043A6-9FB9-4749-8C03-7C26AA7858C6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844988" y="2777040"/>
            <a:ext cx="1746360" cy="51912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FE3FB0-B2D0-7B49-933F-3D698280F949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466108" y="3171960"/>
            <a:ext cx="1884960" cy="628200"/>
          </a:xfrm>
          <a:prstGeom prst="rect">
            <a:avLst/>
          </a:prstGeom>
          <a:ln>
            <a:noFill/>
          </a:ln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3CDD152B-1D18-EE4D-8976-D29E47FD1B3A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969828" y="4597200"/>
            <a:ext cx="3696120" cy="1366200"/>
          </a:xfrm>
          <a:prstGeom prst="rect">
            <a:avLst/>
          </a:prstGeom>
          <a:ln w="9360">
            <a:noFill/>
          </a:ln>
        </p:spPr>
      </p:pic>
      <p:sp>
        <p:nvSpPr>
          <p:cNvPr id="16" name="Line 6">
            <a:extLst>
              <a:ext uri="{FF2B5EF4-FFF2-40B4-BE49-F238E27FC236}">
                <a16:creationId xmlns:a16="http://schemas.microsoft.com/office/drawing/2014/main" id="{B44B3296-DBC2-2745-8960-F6A854026C29}"/>
              </a:ext>
            </a:extLst>
          </p:cNvPr>
          <p:cNvSpPr/>
          <p:nvPr/>
        </p:nvSpPr>
        <p:spPr>
          <a:xfrm>
            <a:off x="5960668" y="4083120"/>
            <a:ext cx="5155560" cy="360"/>
          </a:xfrm>
          <a:prstGeom prst="line">
            <a:avLst/>
          </a:prstGeom>
          <a:ln w="19080">
            <a:solidFill>
              <a:schemeClr val="accent5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000F4B52-C93B-A647-BC5E-24B68FC0F5FF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678068" y="4441320"/>
            <a:ext cx="2027520" cy="1297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43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53717" y="6286013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133909" y="6286014"/>
            <a:ext cx="4114800" cy="365125"/>
          </a:xfrm>
        </p:spPr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0C980974-97F2-3A4B-BBA9-7D63336215C1}"/>
              </a:ext>
            </a:extLst>
          </p:cNvPr>
          <p:cNvSpPr txBox="1"/>
          <p:nvPr/>
        </p:nvSpPr>
        <p:spPr>
          <a:xfrm>
            <a:off x="533308" y="1393250"/>
            <a:ext cx="3474360" cy="441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Classification</a:t>
            </a:r>
            <a:endParaRPr lang="en-US" sz="2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Logistic Regression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Decision Tree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 Forest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Neural Network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Naïve Bayes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Explicit Semantic Analysis</a:t>
            </a:r>
          </a:p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Clustering</a:t>
            </a:r>
            <a:endParaRPr lang="en-US" sz="2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Hierarchical K-Means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Hierarchical O-Cluster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Expectation Maximization</a:t>
            </a:r>
          </a:p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Anomaly Detection</a:t>
            </a:r>
            <a:endParaRPr lang="en-US" sz="2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One-Class Support Vector Machine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7392E263-3786-B24B-89C6-27505E7346F9}"/>
              </a:ext>
            </a:extLst>
          </p:cNvPr>
          <p:cNvSpPr txBox="1"/>
          <p:nvPr/>
        </p:nvSpPr>
        <p:spPr>
          <a:xfrm>
            <a:off x="4358668" y="1393250"/>
            <a:ext cx="3474360" cy="441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Regression</a:t>
            </a:r>
            <a:endParaRPr lang="en-US" sz="2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Generalized Linear Model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Vector Machine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Random Forest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Linear Model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Stepwise Linear regression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LASSO</a:t>
            </a:r>
          </a:p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Feature Extraction</a:t>
            </a:r>
            <a:endParaRPr lang="en-US" sz="2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Non-negative Matrix Factorization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Principal Component Analysis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Singular Value Decomposition</a:t>
            </a:r>
          </a:p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 Text Support</a:t>
            </a:r>
            <a:endParaRPr lang="en-US" sz="2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Tokenization and theme extraction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Document similarity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Algorithms support text type</a:t>
            </a:r>
          </a:p>
        </p:txBody>
      </p:sp>
      <p:sp>
        <p:nvSpPr>
          <p:cNvPr id="6" name="TextShape 3">
            <a:extLst>
              <a:ext uri="{FF2B5EF4-FFF2-40B4-BE49-F238E27FC236}">
                <a16:creationId xmlns:a16="http://schemas.microsoft.com/office/drawing/2014/main" id="{1EDCE18D-76D5-674D-BCC4-4A1C8C2446D0}"/>
              </a:ext>
            </a:extLst>
          </p:cNvPr>
          <p:cNvSpPr txBox="1"/>
          <p:nvPr/>
        </p:nvSpPr>
        <p:spPr>
          <a:xfrm>
            <a:off x="8184028" y="1393250"/>
            <a:ext cx="3672720" cy="441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Association Rules</a:t>
            </a:r>
            <a:endParaRPr lang="en-US" sz="2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priori</a:t>
            </a:r>
          </a:p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Attribute Importance</a:t>
            </a:r>
            <a:endParaRPr lang="en-US" sz="2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Minimum Description Length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Principal Component Analysis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Unsupervised Pairwise KL Divergence</a:t>
            </a:r>
          </a:p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 Series</a:t>
            </a:r>
            <a:endParaRPr lang="en-US" sz="2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Exponential Smoothing</a:t>
            </a:r>
          </a:p>
          <a:p>
            <a:pPr marL="502920" lvl="1" indent="-228240">
              <a:lnSpc>
                <a:spcPct val="8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Double Exponential Smoothing</a:t>
            </a:r>
          </a:p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0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SQL Predictive Queries</a:t>
            </a:r>
            <a:endParaRPr lang="en-US" sz="2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 CRAN R Algorithm Packages through Embedded R Execution</a:t>
            </a:r>
          </a:p>
          <a:p>
            <a:pPr marL="228600" indent="-228240">
              <a:lnSpc>
                <a:spcPct val="8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Spark </a:t>
            </a:r>
            <a:r>
              <a:rPr lang="en-US" sz="16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MLlib</a:t>
            </a:r>
            <a:r>
              <a:rPr lang="en-US" sz="16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algorithm integration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88E748B-9368-DF41-A195-DFEF96B3DCE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489711" y="13435"/>
            <a:ext cx="1585800" cy="1467360"/>
          </a:xfrm>
          <a:prstGeom prst="rect">
            <a:avLst/>
          </a:prstGeom>
          <a:ln>
            <a:noFill/>
          </a:ln>
        </p:spPr>
      </p:pic>
      <p:sp>
        <p:nvSpPr>
          <p:cNvPr id="8" name="CustomShape 7">
            <a:extLst>
              <a:ext uri="{FF2B5EF4-FFF2-40B4-BE49-F238E27FC236}">
                <a16:creationId xmlns:a16="http://schemas.microsoft.com/office/drawing/2014/main" id="{F586BD11-5681-0644-BADF-410CA168F3A9}"/>
              </a:ext>
            </a:extLst>
          </p:cNvPr>
          <p:cNvSpPr/>
          <p:nvPr/>
        </p:nvSpPr>
        <p:spPr>
          <a:xfrm>
            <a:off x="508912" y="573457"/>
            <a:ext cx="2030400" cy="56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32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Machine Learning Models</a:t>
            </a:r>
            <a:endParaRPr lang="en-US" sz="3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440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3EE4959C-1F72-444C-8862-C5E9710228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646716" y="1417392"/>
            <a:ext cx="3095640" cy="1445760"/>
          </a:xfrm>
          <a:prstGeom prst="rect">
            <a:avLst/>
          </a:prstGeom>
          <a:ln>
            <a:noFill/>
          </a:ln>
        </p:spPr>
      </p:pic>
      <p:sp>
        <p:nvSpPr>
          <p:cNvPr id="5" name="TextShape 2">
            <a:extLst>
              <a:ext uri="{FF2B5EF4-FFF2-40B4-BE49-F238E27FC236}">
                <a16:creationId xmlns:a16="http://schemas.microsoft.com/office/drawing/2014/main" id="{C51B33BF-EFD8-AC42-81FE-DF6776F5D5B7}"/>
              </a:ext>
            </a:extLst>
          </p:cNvPr>
          <p:cNvSpPr txBox="1"/>
          <p:nvPr/>
        </p:nvSpPr>
        <p:spPr>
          <a:xfrm>
            <a:off x="569164" y="1125218"/>
            <a:ext cx="8460000" cy="4419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28600" indent="-228240">
              <a:lnSpc>
                <a:spcPct val="7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for Oracle-specific and other interpreters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Oracle Database (SQL, PL/SQL, with Oracle Data Mining)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Oracle R Enterprise 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Oracle R Advanced Analytics for Hadoop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Oracle Graph Server (PGX)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MySQL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Livy</a:t>
            </a:r>
          </a:p>
          <a:p>
            <a:pPr marL="228600" indent="-228240">
              <a:lnSpc>
                <a:spcPct val="7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Workspaces / projects / versioning</a:t>
            </a:r>
          </a:p>
          <a:p>
            <a:pPr marL="228600" indent="-228240">
              <a:lnSpc>
                <a:spcPct val="7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Advanced privilege concept for collaboration</a:t>
            </a:r>
          </a:p>
          <a:p>
            <a:pPr marL="228600" indent="-228240">
              <a:lnSpc>
                <a:spcPct val="7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Deploy/schedule notebooks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Dynamic startup/shutdown of Zeppelin servers</a:t>
            </a:r>
          </a:p>
          <a:p>
            <a:pPr marL="228600" indent="-228240">
              <a:lnSpc>
                <a:spcPct val="70000"/>
              </a:lnSpc>
              <a:spcBef>
                <a:spcPts val="1199"/>
              </a:spcBef>
              <a:buClr>
                <a:srgbClr val="9A9B9D"/>
              </a:buClr>
              <a:buFont typeface="Arial"/>
              <a:buChar char="•"/>
            </a:pPr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Zeppelin Docker Management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Spawn Zeppelin Server Instance per user per connection group</a:t>
            </a:r>
          </a:p>
          <a:p>
            <a:pPr marL="502920" lvl="1" indent="-228240">
              <a:lnSpc>
                <a:spcPct val="70000"/>
              </a:lnSpc>
              <a:spcBef>
                <a:spcPts val="799"/>
              </a:spcBef>
              <a:buClr>
                <a:srgbClr val="9A9B9D"/>
              </a:buClr>
              <a:buFont typeface="Arial"/>
              <a:buChar char="–"/>
            </a:pPr>
            <a:r>
              <a:rPr lang="en-US" sz="20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 shut down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767201-CC8B-764E-9540-2BFF0F5FF09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335651" y="4409300"/>
            <a:ext cx="1545840" cy="601200"/>
          </a:xfrm>
          <a:prstGeom prst="rect">
            <a:avLst/>
          </a:prstGeom>
          <a:ln w="9360"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2539AC0-9494-3447-8408-1192302D45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996976" y="4535396"/>
            <a:ext cx="1490760" cy="1002240"/>
          </a:xfrm>
          <a:prstGeom prst="rect">
            <a:avLst/>
          </a:prstGeom>
          <a:ln w="9360"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0871CED-016E-B546-AFAC-76979A3113F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341006" y="5112258"/>
            <a:ext cx="1439640" cy="563040"/>
          </a:xfrm>
          <a:prstGeom prst="rect">
            <a:avLst/>
          </a:prstGeom>
          <a:ln w="936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F8356E-828C-9C40-BBA4-442AD34841D3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8326858" y="3084880"/>
            <a:ext cx="2406960" cy="1203480"/>
          </a:xfrm>
          <a:prstGeom prst="rect">
            <a:avLst/>
          </a:prstGeom>
          <a:ln>
            <a:noFill/>
          </a:ln>
        </p:spPr>
      </p:pic>
      <p:sp>
        <p:nvSpPr>
          <p:cNvPr id="11" name="TextShape 4">
            <a:extLst>
              <a:ext uri="{FF2B5EF4-FFF2-40B4-BE49-F238E27FC236}">
                <a16:creationId xmlns:a16="http://schemas.microsoft.com/office/drawing/2014/main" id="{7DD20C66-F4FB-6F42-A058-503362A49F3B}"/>
              </a:ext>
            </a:extLst>
          </p:cNvPr>
          <p:cNvSpPr txBox="1"/>
          <p:nvPr/>
        </p:nvSpPr>
        <p:spPr>
          <a:xfrm>
            <a:off x="11277508" y="6556320"/>
            <a:ext cx="381240" cy="18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307D80BB-0D4E-47EC-82F4-65CDB0C013C6}" type="slidenum">
              <a:rPr lang="en-US" sz="850" spc="-1">
                <a:solidFill>
                  <a:srgbClr val="58595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</a:t>
            </a:fld>
            <a:endParaRPr lang="en-US" sz="8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" name="Picture 34">
            <a:extLst>
              <a:ext uri="{FF2B5EF4-FFF2-40B4-BE49-F238E27FC236}">
                <a16:creationId xmlns:a16="http://schemas.microsoft.com/office/drawing/2014/main" id="{E912CAAC-F9ED-AD4B-BEEB-0AED3A158B66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1009848" y="1921884"/>
            <a:ext cx="916560" cy="1898640"/>
          </a:xfrm>
          <a:prstGeom prst="rect">
            <a:avLst/>
          </a:prstGeom>
          <a:ln w="9360">
            <a:noFill/>
          </a:ln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1AEEA13-7060-E349-B5C3-D7D1CBAAB7B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11455708" y="5954400"/>
            <a:ext cx="649080" cy="703080"/>
          </a:xfrm>
          <a:prstGeom prst="rect">
            <a:avLst/>
          </a:prstGeom>
          <a:ln>
            <a:noFill/>
          </a:ln>
        </p:spPr>
      </p:pic>
      <p:sp>
        <p:nvSpPr>
          <p:cNvPr id="15" name="CustomShape 7">
            <a:extLst>
              <a:ext uri="{FF2B5EF4-FFF2-40B4-BE49-F238E27FC236}">
                <a16:creationId xmlns:a16="http://schemas.microsoft.com/office/drawing/2014/main" id="{E7B78F05-FB81-4341-A5DD-2D5D4CC9263E}"/>
              </a:ext>
            </a:extLst>
          </p:cNvPr>
          <p:cNvSpPr/>
          <p:nvPr/>
        </p:nvSpPr>
        <p:spPr>
          <a:xfrm>
            <a:off x="508912" y="412685"/>
            <a:ext cx="3098446" cy="56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32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Apache Zeppelin</a:t>
            </a:r>
            <a:endParaRPr lang="en-US" sz="32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40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C4983-0186-B745-A727-EE2A97C2A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  <a:p>
            <a:r>
              <a:rPr lang="en-US" sz="2000" dirty="0"/>
              <a:t>Oracle Analytic Services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472FD-84CE-0B43-93F6-9841271286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BA45A5D-B3CB-064C-91D6-1BA3C6B004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C42E9-5DD9-D941-B19C-83A98606C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C9D01-C312-3E4D-9ADA-9A513F189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8095" y="5052209"/>
            <a:ext cx="4257726" cy="249346"/>
          </a:xfrm>
        </p:spPr>
        <p:txBody>
          <a:bodyPr/>
          <a:lstStyle/>
          <a:p>
            <a:r>
              <a:rPr lang="en-US" dirty="0"/>
              <a:t>Derrick Cameron</a:t>
            </a:r>
          </a:p>
          <a:p>
            <a:r>
              <a:rPr lang="en-US" dirty="0"/>
              <a:t>Aakash Desai</a:t>
            </a:r>
          </a:p>
          <a:p>
            <a:r>
              <a:rPr lang="en-US" dirty="0"/>
              <a:t>Joe Hahn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7113C-D1A0-1948-9DCE-464E1B1E16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786086"/>
            <a:ext cx="4257726" cy="528567"/>
          </a:xfrm>
        </p:spPr>
        <p:txBody>
          <a:bodyPr/>
          <a:lstStyle/>
          <a:p>
            <a:r>
              <a:rPr lang="en-US" dirty="0"/>
              <a:t>Oracle Cloud Solution Hub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85CF9-CC91-6B42-8FD0-F815257FCE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7FF8A-3776-4567-A3FA-D0639BA756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E2F2-DDCA-024A-A635-6506058D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harbor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B19A2-302A-1A47-94F9-13B5BAEC2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The following is intended to outline our general product direction. It is intended for information purposes only, and may not be incorporated into any contract. It is not a commitment to deliver any material, code, or functionality, and should not be relied upon in making purchasing decisions.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development, release, timing, and pricing of any features or functionality described for Oracle’s products may change and remains at the sole discretion of Oracle Corporation.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BC627-6A8A-5844-8889-EAB2360ED1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5CC0F-D1A4-462B-94C6-7EA771ECEF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BC627-6A8A-5844-8889-EAB2360ED1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5CC0F-D1A4-462B-94C6-7EA771ECEF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pic>
        <p:nvPicPr>
          <p:cNvPr id="7" name="Picture 6" descr="A calculator on a table&#10;&#10;Description automatically generated">
            <a:extLst>
              <a:ext uri="{FF2B5EF4-FFF2-40B4-BE49-F238E27FC236}">
                <a16:creationId xmlns:a16="http://schemas.microsoft.com/office/drawing/2014/main" id="{208FC56E-48DC-3647-84BC-381A3A9B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778" y="762277"/>
            <a:ext cx="3386328" cy="5587441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0BDCE6C-0930-FE42-A837-263D4193D529}"/>
              </a:ext>
            </a:extLst>
          </p:cNvPr>
          <p:cNvSpPr txBox="1">
            <a:spLocks/>
          </p:cNvSpPr>
          <p:nvPr/>
        </p:nvSpPr>
        <p:spPr>
          <a:xfrm>
            <a:off x="1353723" y="2143232"/>
            <a:ext cx="5576948" cy="35178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My first exercise in exploring the science of outcome probabilities.  Use case: simulate a black jack game to determine the dealer advantage.</a:t>
            </a:r>
          </a:p>
        </p:txBody>
      </p:sp>
    </p:spTree>
    <p:extLst>
      <p:ext uri="{BB962C8B-B14F-4D97-AF65-F5344CB8AC3E}">
        <p14:creationId xmlns:p14="http://schemas.microsoft.com/office/powerpoint/2010/main" val="115852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47" y="122316"/>
            <a:ext cx="10110436" cy="84409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Decades of R&amp;D…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F1490F-DDD3-B747-8D0A-544451970F66}"/>
              </a:ext>
            </a:extLst>
          </p:cNvPr>
          <p:cNvSpPr/>
          <p:nvPr/>
        </p:nvSpPr>
        <p:spPr>
          <a:xfrm>
            <a:off x="1150334" y="1019204"/>
            <a:ext cx="10747139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1983 Doctoral work at MIT genesis of AI company Thinking Machines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1999 Oracle acquires Thinking Machines, including years of IP development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2002 Oracle implements Machine Learning models in the database, and extends support to this day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Next 20 years Oracle expands language, platform, tools, APIs, Application support</a:t>
            </a:r>
          </a:p>
          <a:p>
            <a:pPr marL="218248" indent="-218248" defTabSz="914171">
              <a:spcBef>
                <a:spcPts val="1800"/>
              </a:spcBef>
              <a:buClr>
                <a:srgbClr val="FF0000"/>
              </a:buClr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Benefits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 platform for everyone: citizen data scientists, career AI professionals, business analysts, anyone who accesses information.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Choice of tools: Oracle Analytic Cloud, SQL Developer, Oracle Data Miner, Day by Day mobile, custom applications.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Choice of language: SQL, Python, Java, Scala, R, Spark …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Choice of Data Store: Database, files, Hadoop, On-premise or cloud, Streaming data, No-SQL Databases, </a:t>
            </a:r>
          </a:p>
        </p:txBody>
      </p:sp>
    </p:spTree>
    <p:extLst>
      <p:ext uri="{BB962C8B-B14F-4D97-AF65-F5344CB8AC3E}">
        <p14:creationId xmlns:p14="http://schemas.microsoft.com/office/powerpoint/2010/main" val="373938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36" y="253810"/>
            <a:ext cx="10110436" cy="665630"/>
          </a:xfrm>
        </p:spPr>
        <p:txBody>
          <a:bodyPr/>
          <a:lstStyle/>
          <a:p>
            <a:r>
              <a:rPr lang="en-US" sz="28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Decades of R&amp;D…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34307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544644" y="6356350"/>
            <a:ext cx="4114800" cy="365125"/>
          </a:xfrm>
        </p:spPr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pic>
        <p:nvPicPr>
          <p:cNvPr id="5" name="Picture 67">
            <a:extLst>
              <a:ext uri="{FF2B5EF4-FFF2-40B4-BE49-F238E27FC236}">
                <a16:creationId xmlns:a16="http://schemas.microsoft.com/office/drawing/2014/main" id="{E279986F-9A53-C64E-95F3-66979D1BFFC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412714" y="5948280"/>
            <a:ext cx="850680" cy="287280"/>
          </a:xfrm>
          <a:prstGeom prst="rect">
            <a:avLst/>
          </a:prstGeom>
          <a:ln>
            <a:noFill/>
          </a:ln>
        </p:spPr>
      </p:pic>
      <p:pic>
        <p:nvPicPr>
          <p:cNvPr id="6" name="48A3F5A6-995C-459E-801B-04ED0F67E9FA">
            <a:extLst>
              <a:ext uri="{FF2B5EF4-FFF2-40B4-BE49-F238E27FC236}">
                <a16:creationId xmlns:a16="http://schemas.microsoft.com/office/drawing/2014/main" id="{C280C26E-4BA8-7543-BB11-6DCA2DB3341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140234" y="5368680"/>
            <a:ext cx="747360" cy="695520"/>
          </a:xfrm>
          <a:prstGeom prst="rect">
            <a:avLst/>
          </a:prstGeom>
          <a:ln w="9360"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46ACC4AF-0C5E-074F-966E-7254F932A46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401594" y="5795280"/>
            <a:ext cx="222480" cy="204840"/>
          </a:xfrm>
          <a:prstGeom prst="rect">
            <a:avLst/>
          </a:prstGeom>
          <a:ln w="9360">
            <a:noFill/>
          </a:ln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3766F021-0C1C-CE4C-B03C-70107811959B}"/>
              </a:ext>
            </a:extLst>
          </p:cNvPr>
          <p:cNvSpPr txBox="1"/>
          <p:nvPr/>
        </p:nvSpPr>
        <p:spPr>
          <a:xfrm>
            <a:off x="11678194" y="6556320"/>
            <a:ext cx="381240" cy="18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fld id="{1A11D38F-3C8A-4052-AFDA-D1FFFB7E0DD0}" type="slidenum">
              <a:rPr lang="en-US" sz="850">
                <a:solidFill>
                  <a:srgbClr val="58595B"/>
                </a:solidFill>
                <a:latin typeface="Calibri"/>
              </a:rPr>
              <a:t>6</a:t>
            </a:fld>
            <a:endParaRPr/>
          </a:p>
        </p:txBody>
      </p:sp>
      <p:sp>
        <p:nvSpPr>
          <p:cNvPr id="10" name="TextShape 3">
            <a:extLst>
              <a:ext uri="{FF2B5EF4-FFF2-40B4-BE49-F238E27FC236}">
                <a16:creationId xmlns:a16="http://schemas.microsoft.com/office/drawing/2014/main" id="{8229165F-92E8-FD43-944C-43C847CCE1CC}"/>
              </a:ext>
            </a:extLst>
          </p:cNvPr>
          <p:cNvSpPr txBox="1"/>
          <p:nvPr/>
        </p:nvSpPr>
        <p:spPr>
          <a:xfrm>
            <a:off x="933994" y="916560"/>
            <a:ext cx="11124720" cy="343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E5DF468E-5914-B94F-9AFA-3CC888EFBC5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850114" y="4854600"/>
            <a:ext cx="1380600" cy="1380600"/>
          </a:xfrm>
          <a:prstGeom prst="rect">
            <a:avLst/>
          </a:prstGeom>
          <a:ln>
            <a:noFill/>
          </a:ln>
        </p:spPr>
      </p:pic>
      <p:sp>
        <p:nvSpPr>
          <p:cNvPr id="12" name="CustomShape 4">
            <a:extLst>
              <a:ext uri="{FF2B5EF4-FFF2-40B4-BE49-F238E27FC236}">
                <a16:creationId xmlns:a16="http://schemas.microsoft.com/office/drawing/2014/main" id="{A1F9EE91-70C0-8D4B-99C6-B18AF349706C}"/>
              </a:ext>
            </a:extLst>
          </p:cNvPr>
          <p:cNvSpPr/>
          <p:nvPr/>
        </p:nvSpPr>
        <p:spPr>
          <a:xfrm>
            <a:off x="1038034" y="3987360"/>
            <a:ext cx="3614040" cy="533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FFFFFF"/>
                </a:solidFill>
                <a:latin typeface="Calibri"/>
              </a:rPr>
              <a:t>Big Data SQL / R</a:t>
            </a:r>
            <a:endParaRPr/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2507E27F-138F-FE4E-B6BA-31C95DBEEA4C}"/>
              </a:ext>
            </a:extLst>
          </p:cNvPr>
          <p:cNvSpPr/>
          <p:nvPr/>
        </p:nvSpPr>
        <p:spPr>
          <a:xfrm>
            <a:off x="2652994" y="4582800"/>
            <a:ext cx="384120" cy="55008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3530461A-2292-E642-86F5-521B10DC5726}"/>
              </a:ext>
            </a:extLst>
          </p:cNvPr>
          <p:cNvSpPr/>
          <p:nvPr/>
        </p:nvSpPr>
        <p:spPr>
          <a:xfrm>
            <a:off x="1021114" y="2881440"/>
            <a:ext cx="10353600" cy="533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r>
              <a:rPr lang="en-US" sz="2700">
                <a:solidFill>
                  <a:srgbClr val="FFFFFF"/>
                </a:solidFill>
                <a:latin typeface="Calibri"/>
              </a:rPr>
              <a:t>SQL / R / Python</a:t>
            </a:r>
            <a:endParaRPr/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5456501E-D6C8-1942-B9C6-5B4B69A0BFC7}"/>
              </a:ext>
            </a:extLst>
          </p:cNvPr>
          <p:cNvSpPr/>
          <p:nvPr/>
        </p:nvSpPr>
        <p:spPr>
          <a:xfrm>
            <a:off x="2674234" y="3420000"/>
            <a:ext cx="384120" cy="56196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8">
            <a:extLst>
              <a:ext uri="{FF2B5EF4-FFF2-40B4-BE49-F238E27FC236}">
                <a16:creationId xmlns:a16="http://schemas.microsoft.com/office/drawing/2014/main" id="{F3267035-DA9E-2B45-8181-182CBF0F5D94}"/>
              </a:ext>
            </a:extLst>
          </p:cNvPr>
          <p:cNvSpPr/>
          <p:nvPr/>
        </p:nvSpPr>
        <p:spPr>
          <a:xfrm>
            <a:off x="690274" y="5203440"/>
            <a:ext cx="879840" cy="917280"/>
          </a:xfrm>
          <a:prstGeom prst="roundRect">
            <a:avLst>
              <a:gd name="adj" fmla="val 16667"/>
            </a:avLst>
          </a:prstGeom>
          <a:solidFill>
            <a:srgbClr val="41555E"/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b="1">
                <a:solidFill>
                  <a:srgbClr val="FFFFFF"/>
                </a:solidFill>
                <a:latin typeface="Calibri"/>
                <a:ea typeface="ＭＳ Ｐゴシック"/>
              </a:rPr>
              <a:t>Object Store</a:t>
            </a:r>
            <a:endParaRPr/>
          </a:p>
        </p:txBody>
      </p:sp>
      <p:sp>
        <p:nvSpPr>
          <p:cNvPr id="18" name="CustomShape 9">
            <a:extLst>
              <a:ext uri="{FF2B5EF4-FFF2-40B4-BE49-F238E27FC236}">
                <a16:creationId xmlns:a16="http://schemas.microsoft.com/office/drawing/2014/main" id="{1E831C9B-D487-A347-9DB7-72C74A38D410}"/>
              </a:ext>
            </a:extLst>
          </p:cNvPr>
          <p:cNvSpPr/>
          <p:nvPr/>
        </p:nvSpPr>
        <p:spPr>
          <a:xfrm>
            <a:off x="4199554" y="5206320"/>
            <a:ext cx="879840" cy="917280"/>
          </a:xfrm>
          <a:prstGeom prst="roundRect">
            <a:avLst>
              <a:gd name="adj" fmla="val 16667"/>
            </a:avLst>
          </a:prstGeom>
          <a:solidFill>
            <a:srgbClr val="41555E"/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" name="Picture 20">
            <a:extLst>
              <a:ext uri="{FF2B5EF4-FFF2-40B4-BE49-F238E27FC236}">
                <a16:creationId xmlns:a16="http://schemas.microsoft.com/office/drawing/2014/main" id="{3039B883-0F7C-4147-9D92-F29742B01DB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258234" y="5473800"/>
            <a:ext cx="749880" cy="340200"/>
          </a:xfrm>
          <a:prstGeom prst="rect">
            <a:avLst/>
          </a:prstGeom>
          <a:ln>
            <a:noFill/>
          </a:ln>
        </p:spPr>
      </p:pic>
      <p:pic>
        <p:nvPicPr>
          <p:cNvPr id="20" name="Picture 22">
            <a:extLst>
              <a:ext uri="{FF2B5EF4-FFF2-40B4-BE49-F238E27FC236}">
                <a16:creationId xmlns:a16="http://schemas.microsoft.com/office/drawing/2014/main" id="{010192BB-703B-3149-A5C1-96FF67EEAE7D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479034" y="5131440"/>
            <a:ext cx="1074960" cy="1114560"/>
          </a:xfrm>
          <a:prstGeom prst="rect">
            <a:avLst/>
          </a:prstGeom>
          <a:ln>
            <a:noFill/>
          </a:ln>
        </p:spPr>
      </p:pic>
      <p:pic>
        <p:nvPicPr>
          <p:cNvPr id="21" name="Picture 23">
            <a:extLst>
              <a:ext uri="{FF2B5EF4-FFF2-40B4-BE49-F238E27FC236}">
                <a16:creationId xmlns:a16="http://schemas.microsoft.com/office/drawing/2014/main" id="{352B56C5-C308-FD4F-875F-07EF10C92396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3215674" y="5134680"/>
            <a:ext cx="1074960" cy="1114560"/>
          </a:xfrm>
          <a:prstGeom prst="rect">
            <a:avLst/>
          </a:prstGeom>
          <a:ln>
            <a:noFill/>
          </a:ln>
        </p:spPr>
      </p:pic>
      <p:pic>
        <p:nvPicPr>
          <p:cNvPr id="22" name="Picture 24">
            <a:extLst>
              <a:ext uri="{FF2B5EF4-FFF2-40B4-BE49-F238E27FC236}">
                <a16:creationId xmlns:a16="http://schemas.microsoft.com/office/drawing/2014/main" id="{FC9BF6DB-3F4B-E841-A0EA-0AB9B686D90A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2357434" y="5134680"/>
            <a:ext cx="1074960" cy="1114560"/>
          </a:xfrm>
          <a:prstGeom prst="rect">
            <a:avLst/>
          </a:prstGeom>
          <a:ln>
            <a:noFill/>
          </a:ln>
        </p:spPr>
      </p:pic>
      <p:pic>
        <p:nvPicPr>
          <p:cNvPr id="23" name="Picture 32">
            <a:extLst>
              <a:ext uri="{FF2B5EF4-FFF2-40B4-BE49-F238E27FC236}">
                <a16:creationId xmlns:a16="http://schemas.microsoft.com/office/drawing/2014/main" id="{FB14D9D7-5F34-D74F-A489-D611775195BA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7388074" y="4670640"/>
            <a:ext cx="1828440" cy="1729800"/>
          </a:xfrm>
          <a:prstGeom prst="rect">
            <a:avLst/>
          </a:prstGeom>
          <a:ln>
            <a:noFill/>
          </a:ln>
        </p:spPr>
      </p:pic>
      <p:sp>
        <p:nvSpPr>
          <p:cNvPr id="24" name="CustomShape 10">
            <a:extLst>
              <a:ext uri="{FF2B5EF4-FFF2-40B4-BE49-F238E27FC236}">
                <a16:creationId xmlns:a16="http://schemas.microsoft.com/office/drawing/2014/main" id="{907A8BE5-679D-5340-BFCE-93EAAA245900}"/>
              </a:ext>
            </a:extLst>
          </p:cNvPr>
          <p:cNvSpPr/>
          <p:nvPr/>
        </p:nvSpPr>
        <p:spPr>
          <a:xfrm>
            <a:off x="8068474" y="3412800"/>
            <a:ext cx="384120" cy="152028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11">
            <a:extLst>
              <a:ext uri="{FF2B5EF4-FFF2-40B4-BE49-F238E27FC236}">
                <a16:creationId xmlns:a16="http://schemas.microsoft.com/office/drawing/2014/main" id="{D450FE8D-1F0B-EE41-AD3A-0997A4C33E7C}"/>
              </a:ext>
            </a:extLst>
          </p:cNvPr>
          <p:cNvSpPr/>
          <p:nvPr/>
        </p:nvSpPr>
        <p:spPr>
          <a:xfrm>
            <a:off x="10326034" y="3437640"/>
            <a:ext cx="384120" cy="152028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 w="126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12">
            <a:extLst>
              <a:ext uri="{FF2B5EF4-FFF2-40B4-BE49-F238E27FC236}">
                <a16:creationId xmlns:a16="http://schemas.microsoft.com/office/drawing/2014/main" id="{17519E47-81BD-E045-A5E8-39CF36655FDE}"/>
              </a:ext>
            </a:extLst>
          </p:cNvPr>
          <p:cNvSpPr/>
          <p:nvPr/>
        </p:nvSpPr>
        <p:spPr>
          <a:xfrm>
            <a:off x="5814154" y="3976560"/>
            <a:ext cx="2200680" cy="241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chemeClr val="bg1"/>
                </a:solidFill>
                <a:latin typeface="Calibri"/>
              </a:rPr>
              <a:t>“Engineered Features”
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– Derived attributes that reflect domain knowledge—key to best models e.g.:</a:t>
            </a:r>
            <a:endParaRPr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Counts</a:t>
            </a:r>
            <a:endParaRPr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Totals</a:t>
            </a:r>
            <a:endParaRPr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Changes 
over time</a:t>
            </a:r>
            <a:endParaRPr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7" name="CustomShape 13">
            <a:extLst>
              <a:ext uri="{FF2B5EF4-FFF2-40B4-BE49-F238E27FC236}">
                <a16:creationId xmlns:a16="http://schemas.microsoft.com/office/drawing/2014/main" id="{2311FA49-9CAF-9746-9704-AFCFE55E83BF}"/>
              </a:ext>
            </a:extLst>
          </p:cNvPr>
          <p:cNvSpPr/>
          <p:nvPr/>
        </p:nvSpPr>
        <p:spPr>
          <a:xfrm>
            <a:off x="5084434" y="4058280"/>
            <a:ext cx="533160" cy="2285640"/>
          </a:xfrm>
          <a:prstGeom prst="rightBrace">
            <a:avLst>
              <a:gd name="adj1" fmla="val 8333"/>
              <a:gd name="adj2" fmla="val 50000"/>
            </a:avLst>
          </a:prstGeom>
          <a:noFill/>
          <a:ln w="44280">
            <a:solidFill>
              <a:schemeClr val="accent6">
                <a:lumMod val="75000"/>
              </a:schemeClr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14">
            <a:extLst>
              <a:ext uri="{FF2B5EF4-FFF2-40B4-BE49-F238E27FC236}">
                <a16:creationId xmlns:a16="http://schemas.microsoft.com/office/drawing/2014/main" id="{2778EFF0-FF88-924B-A110-C52221A2D91E}"/>
              </a:ext>
            </a:extLst>
          </p:cNvPr>
          <p:cNvSpPr/>
          <p:nvPr/>
        </p:nvSpPr>
        <p:spPr>
          <a:xfrm>
            <a:off x="3244834" y="3555000"/>
            <a:ext cx="3653640" cy="41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Calibri"/>
              </a:rPr>
              <a:t>Boil down the Data Lake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9" name="48A3F5A6-995C-459E-801B-04ED0F67E9FA">
            <a:extLst>
              <a:ext uri="{FF2B5EF4-FFF2-40B4-BE49-F238E27FC236}">
                <a16:creationId xmlns:a16="http://schemas.microsoft.com/office/drawing/2014/main" id="{6C0F780E-8ED3-FF43-A04A-42A94461264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023914" y="4873320"/>
            <a:ext cx="747360" cy="695520"/>
          </a:xfrm>
          <a:prstGeom prst="rect">
            <a:avLst/>
          </a:prstGeom>
          <a:ln w="9360">
            <a:noFill/>
          </a:ln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9FC5A278-5E58-874D-8669-3704413F0F0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285274" y="5299920"/>
            <a:ext cx="222480" cy="204840"/>
          </a:xfrm>
          <a:prstGeom prst="rect">
            <a:avLst/>
          </a:prstGeom>
          <a:ln w="9360">
            <a:noFill/>
          </a:ln>
        </p:spPr>
      </p:pic>
      <p:sp>
        <p:nvSpPr>
          <p:cNvPr id="31" name="CustomShape 15">
            <a:extLst>
              <a:ext uri="{FF2B5EF4-FFF2-40B4-BE49-F238E27FC236}">
                <a16:creationId xmlns:a16="http://schemas.microsoft.com/office/drawing/2014/main" id="{087B0867-96BE-2B45-B426-54116FF1F796}"/>
              </a:ext>
            </a:extLst>
          </p:cNvPr>
          <p:cNvSpPr/>
          <p:nvPr/>
        </p:nvSpPr>
        <p:spPr>
          <a:xfrm flipH="1">
            <a:off x="4868074" y="4146840"/>
            <a:ext cx="935280" cy="573840"/>
          </a:xfrm>
          <a:prstGeom prst="straightConnector1">
            <a:avLst/>
          </a:prstGeom>
          <a:noFill/>
          <a:ln w="19080">
            <a:solidFill>
              <a:schemeClr val="accent5"/>
            </a:solidFill>
            <a:miter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16">
            <a:extLst>
              <a:ext uri="{FF2B5EF4-FFF2-40B4-BE49-F238E27FC236}">
                <a16:creationId xmlns:a16="http://schemas.microsoft.com/office/drawing/2014/main" id="{0CD40629-1684-6844-BFA1-E27636A65CE1}"/>
              </a:ext>
            </a:extLst>
          </p:cNvPr>
          <p:cNvSpPr/>
          <p:nvPr/>
        </p:nvSpPr>
        <p:spPr>
          <a:xfrm>
            <a:off x="5486554" y="845280"/>
            <a:ext cx="3035880" cy="2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17">
            <a:extLst>
              <a:ext uri="{FF2B5EF4-FFF2-40B4-BE49-F238E27FC236}">
                <a16:creationId xmlns:a16="http://schemas.microsoft.com/office/drawing/2014/main" id="{39D21704-D84A-1A4E-A64A-186FAACECD9D}"/>
              </a:ext>
            </a:extLst>
          </p:cNvPr>
          <p:cNvSpPr/>
          <p:nvPr/>
        </p:nvSpPr>
        <p:spPr>
          <a:xfrm>
            <a:off x="5419954" y="1088280"/>
            <a:ext cx="2528640" cy="1734120"/>
          </a:xfrm>
          <a:prstGeom prst="rect">
            <a:avLst/>
          </a:prstGeom>
          <a:ln>
            <a:solidFill>
              <a:schemeClr val="tx1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4" name="CustomShape 18">
            <a:extLst>
              <a:ext uri="{FF2B5EF4-FFF2-40B4-BE49-F238E27FC236}">
                <a16:creationId xmlns:a16="http://schemas.microsoft.com/office/drawing/2014/main" id="{DD90C0B9-0272-ED40-A980-77D744D6CFF9}"/>
              </a:ext>
            </a:extLst>
          </p:cNvPr>
          <p:cNvSpPr/>
          <p:nvPr/>
        </p:nvSpPr>
        <p:spPr>
          <a:xfrm>
            <a:off x="3096874" y="1091160"/>
            <a:ext cx="2257200" cy="1746360"/>
          </a:xfrm>
          <a:prstGeom prst="rect">
            <a:avLst/>
          </a:prstGeom>
          <a:ln>
            <a:solidFill>
              <a:schemeClr val="tx1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35" name="Picture 9">
            <a:extLst>
              <a:ext uri="{FF2B5EF4-FFF2-40B4-BE49-F238E27FC236}">
                <a16:creationId xmlns:a16="http://schemas.microsoft.com/office/drawing/2014/main" id="{CBF7AAE6-043D-464F-8A4A-D7885BEE7845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3136114" y="1474560"/>
            <a:ext cx="2203920" cy="1357200"/>
          </a:xfrm>
          <a:prstGeom prst="rect">
            <a:avLst/>
          </a:prstGeom>
          <a:ln w="9360">
            <a:solidFill>
              <a:schemeClr val="tx1">
                <a:lumMod val="65000"/>
                <a:lumOff val="35000"/>
              </a:schemeClr>
            </a:solidFill>
            <a:miter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0954EBB8-A4DA-C54C-9561-482F4E6194BE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3954034" y="1979640"/>
            <a:ext cx="1148760" cy="714240"/>
          </a:xfrm>
          <a:prstGeom prst="rect">
            <a:avLst/>
          </a:prstGeom>
          <a:ln w="9360"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7" name="Picture 5">
            <a:extLst>
              <a:ext uri="{FF2B5EF4-FFF2-40B4-BE49-F238E27FC236}">
                <a16:creationId xmlns:a16="http://schemas.microsoft.com/office/drawing/2014/main" id="{7A118A5D-C1BC-E047-AC78-6B982EFF4F39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3440674" y="1732320"/>
            <a:ext cx="1001520" cy="675360"/>
          </a:xfrm>
          <a:prstGeom prst="rect">
            <a:avLst/>
          </a:prstGeom>
          <a:ln w="9360">
            <a:solidFill>
              <a:schemeClr val="tx1">
                <a:lumMod val="65000"/>
                <a:lumOff val="35000"/>
              </a:schemeClr>
            </a:solidFill>
            <a:miter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8" name="CustomShape 19">
            <a:extLst>
              <a:ext uri="{FF2B5EF4-FFF2-40B4-BE49-F238E27FC236}">
                <a16:creationId xmlns:a16="http://schemas.microsoft.com/office/drawing/2014/main" id="{7A18CCB3-AE0A-BC43-A90B-2622721C161E}"/>
              </a:ext>
            </a:extLst>
          </p:cNvPr>
          <p:cNvSpPr/>
          <p:nvPr/>
        </p:nvSpPr>
        <p:spPr>
          <a:xfrm>
            <a:off x="3147274" y="896400"/>
            <a:ext cx="4596120" cy="22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Calibri"/>
              </a:rPr>
              <a:t>Data Scientists, R Users, Citizen Data Scientists</a:t>
            </a: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39" name="Picture 4">
            <a:extLst>
              <a:ext uri="{FF2B5EF4-FFF2-40B4-BE49-F238E27FC236}">
                <a16:creationId xmlns:a16="http://schemas.microsoft.com/office/drawing/2014/main" id="{A4918458-CA65-4B45-8930-4A328936006B}"/>
              </a:ext>
            </a:extLst>
          </p:cNvPr>
          <p:cNvPicPr/>
          <p:nvPr/>
        </p:nvPicPr>
        <p:blipFill>
          <a:blip r:embed="rId14"/>
          <a:stretch/>
        </p:blipFill>
        <p:spPr>
          <a:xfrm>
            <a:off x="3715714" y="1094760"/>
            <a:ext cx="1142640" cy="338040"/>
          </a:xfrm>
          <a:prstGeom prst="rect">
            <a:avLst/>
          </a:prstGeom>
          <a:ln w="9360">
            <a:noFill/>
          </a:ln>
        </p:spPr>
      </p:pic>
      <p:pic>
        <p:nvPicPr>
          <p:cNvPr id="40" name="Picture 7">
            <a:extLst>
              <a:ext uri="{FF2B5EF4-FFF2-40B4-BE49-F238E27FC236}">
                <a16:creationId xmlns:a16="http://schemas.microsoft.com/office/drawing/2014/main" id="{22B10F79-23C1-374D-9D45-13D761CE9ACC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4122154" y="1383480"/>
            <a:ext cx="951120" cy="816840"/>
          </a:xfrm>
          <a:prstGeom prst="rect">
            <a:avLst/>
          </a:prstGeom>
          <a:ln w="9360">
            <a:solidFill>
              <a:schemeClr val="tx1">
                <a:lumMod val="65000"/>
                <a:lumOff val="35000"/>
              </a:schemeClr>
            </a:solidFill>
            <a:miter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2970EF23-84B9-4F4A-A95C-B23BB94119E7}"/>
              </a:ext>
            </a:extLst>
          </p:cNvPr>
          <p:cNvPicPr/>
          <p:nvPr/>
        </p:nvPicPr>
        <p:blipFill>
          <a:blip r:embed="rId16"/>
          <a:stretch/>
        </p:blipFill>
        <p:spPr>
          <a:xfrm>
            <a:off x="5413114" y="1436760"/>
            <a:ext cx="2451240" cy="1066680"/>
          </a:xfrm>
          <a:prstGeom prst="rect">
            <a:avLst/>
          </a:prstGeom>
          <a:ln w="9360">
            <a:noFill/>
          </a:ln>
        </p:spPr>
      </p:pic>
      <p:pic>
        <p:nvPicPr>
          <p:cNvPr id="42" name="Picture 5">
            <a:extLst>
              <a:ext uri="{FF2B5EF4-FFF2-40B4-BE49-F238E27FC236}">
                <a16:creationId xmlns:a16="http://schemas.microsoft.com/office/drawing/2014/main" id="{34F720E2-8D48-FE46-803A-23D9C1D1EB5F}"/>
              </a:ext>
            </a:extLst>
          </p:cNvPr>
          <p:cNvPicPr/>
          <p:nvPr/>
        </p:nvPicPr>
        <p:blipFill>
          <a:blip r:embed="rId17"/>
          <a:stretch/>
        </p:blipFill>
        <p:spPr>
          <a:xfrm>
            <a:off x="5385034" y="1107360"/>
            <a:ext cx="1319400" cy="376560"/>
          </a:xfrm>
          <a:prstGeom prst="rect">
            <a:avLst/>
          </a:prstGeom>
          <a:ln w="9360">
            <a:noFill/>
          </a:ln>
        </p:spPr>
      </p:pic>
      <p:pic>
        <p:nvPicPr>
          <p:cNvPr id="43" name="Picture 9">
            <a:extLst>
              <a:ext uri="{FF2B5EF4-FFF2-40B4-BE49-F238E27FC236}">
                <a16:creationId xmlns:a16="http://schemas.microsoft.com/office/drawing/2014/main" id="{07909C86-9C38-D148-8996-6930A076568D}"/>
              </a:ext>
            </a:extLst>
          </p:cNvPr>
          <p:cNvPicPr/>
          <p:nvPr/>
        </p:nvPicPr>
        <p:blipFill>
          <a:blip r:embed="rId18"/>
          <a:stretch/>
        </p:blipFill>
        <p:spPr>
          <a:xfrm>
            <a:off x="6635314" y="1097640"/>
            <a:ext cx="1228320" cy="409320"/>
          </a:xfrm>
          <a:prstGeom prst="rect">
            <a:avLst/>
          </a:prstGeom>
          <a:ln w="9360">
            <a:noFill/>
          </a:ln>
        </p:spPr>
      </p:pic>
      <p:pic>
        <p:nvPicPr>
          <p:cNvPr id="44" name="Picture 1">
            <a:extLst>
              <a:ext uri="{FF2B5EF4-FFF2-40B4-BE49-F238E27FC236}">
                <a16:creationId xmlns:a16="http://schemas.microsoft.com/office/drawing/2014/main" id="{D647BCB4-EE54-D04F-8466-85B8BB5AB44C}"/>
              </a:ext>
            </a:extLst>
          </p:cNvPr>
          <p:cNvPicPr/>
          <p:nvPr/>
        </p:nvPicPr>
        <p:blipFill>
          <a:blip r:embed="rId19"/>
          <a:stretch/>
        </p:blipFill>
        <p:spPr>
          <a:xfrm>
            <a:off x="5385034" y="2426760"/>
            <a:ext cx="1398240" cy="365400"/>
          </a:xfrm>
          <a:prstGeom prst="rect">
            <a:avLst/>
          </a:prstGeom>
          <a:ln w="9360">
            <a:noFill/>
          </a:ln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4662C953-D033-0746-AD7E-2BD39C5E549B}"/>
              </a:ext>
            </a:extLst>
          </p:cNvPr>
          <p:cNvPicPr/>
          <p:nvPr/>
        </p:nvPicPr>
        <p:blipFill>
          <a:blip r:embed="rId20"/>
          <a:stretch/>
        </p:blipFill>
        <p:spPr>
          <a:xfrm>
            <a:off x="6626314" y="2051640"/>
            <a:ext cx="851040" cy="749520"/>
          </a:xfrm>
          <a:prstGeom prst="rect">
            <a:avLst/>
          </a:prstGeom>
          <a:ln w="9360">
            <a:noFill/>
          </a:ln>
        </p:spPr>
      </p:pic>
      <p:sp>
        <p:nvSpPr>
          <p:cNvPr id="46" name="CustomShape 20">
            <a:extLst>
              <a:ext uri="{FF2B5EF4-FFF2-40B4-BE49-F238E27FC236}">
                <a16:creationId xmlns:a16="http://schemas.microsoft.com/office/drawing/2014/main" id="{14640A7F-F537-C945-A3D3-1ABCD601B6EB}"/>
              </a:ext>
            </a:extLst>
          </p:cNvPr>
          <p:cNvSpPr/>
          <p:nvPr/>
        </p:nvSpPr>
        <p:spPr>
          <a:xfrm>
            <a:off x="8090434" y="1059840"/>
            <a:ext cx="2488320" cy="1802520"/>
          </a:xfrm>
          <a:prstGeom prst="rect">
            <a:avLst/>
          </a:prstGeom>
          <a:ln>
            <a:solidFill>
              <a:schemeClr val="tx1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122040" tIns="60840" rIns="122040" bIns="6084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1BC66C4A-DEF1-874E-90DA-F76AC6CD3790}"/>
              </a:ext>
            </a:extLst>
          </p:cNvPr>
          <p:cNvPicPr/>
          <p:nvPr/>
        </p:nvPicPr>
        <p:blipFill>
          <a:blip r:embed="rId21"/>
          <a:stretch/>
        </p:blipFill>
        <p:spPr>
          <a:xfrm>
            <a:off x="8150914" y="1383480"/>
            <a:ext cx="2314800" cy="1429200"/>
          </a:xfrm>
          <a:prstGeom prst="rect">
            <a:avLst/>
          </a:prstGeom>
          <a:ln w="9360">
            <a:noFill/>
          </a:ln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B7BBBEA8-7CB9-FC41-886C-51AEDFA07752}"/>
              </a:ext>
            </a:extLst>
          </p:cNvPr>
          <p:cNvPicPr/>
          <p:nvPr/>
        </p:nvPicPr>
        <p:blipFill>
          <a:blip r:embed="rId22"/>
          <a:stretch/>
        </p:blipFill>
        <p:spPr>
          <a:xfrm>
            <a:off x="8119234" y="1081080"/>
            <a:ext cx="2365200" cy="289080"/>
          </a:xfrm>
          <a:prstGeom prst="rect">
            <a:avLst/>
          </a:prstGeom>
          <a:ln w="9360">
            <a:noFill/>
          </a:ln>
        </p:spPr>
      </p:pic>
      <p:sp>
        <p:nvSpPr>
          <p:cNvPr id="49" name="CustomShape 21">
            <a:extLst>
              <a:ext uri="{FF2B5EF4-FFF2-40B4-BE49-F238E27FC236}">
                <a16:creationId xmlns:a16="http://schemas.microsoft.com/office/drawing/2014/main" id="{5BCEE903-993F-7740-9594-0C51F17F2FF5}"/>
              </a:ext>
            </a:extLst>
          </p:cNvPr>
          <p:cNvSpPr/>
          <p:nvPr/>
        </p:nvSpPr>
        <p:spPr>
          <a:xfrm>
            <a:off x="659854" y="1116417"/>
            <a:ext cx="2514060" cy="160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Architecturally, Many Options and Flexibility</a:t>
            </a:r>
          </a:p>
        </p:txBody>
      </p:sp>
      <p:pic>
        <p:nvPicPr>
          <p:cNvPr id="50" name="Picture 68">
            <a:extLst>
              <a:ext uri="{FF2B5EF4-FFF2-40B4-BE49-F238E27FC236}">
                <a16:creationId xmlns:a16="http://schemas.microsoft.com/office/drawing/2014/main" id="{F99CCC8B-EE8A-1F40-9C10-245F8782164D}"/>
              </a:ext>
            </a:extLst>
          </p:cNvPr>
          <p:cNvPicPr/>
          <p:nvPr/>
        </p:nvPicPr>
        <p:blipFill>
          <a:blip r:embed="rId23"/>
          <a:stretch/>
        </p:blipFill>
        <p:spPr>
          <a:xfrm>
            <a:off x="8917714" y="5625000"/>
            <a:ext cx="517680" cy="517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685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9" y="417902"/>
            <a:ext cx="10110436" cy="66563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Machine Learning Platforms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88BF4-4D5C-D546-B5F1-A6E4D35B43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4621C60-3B6A-42AC-8615-6C134A553D0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36422EC0-D7C0-BA44-AED6-93E0CA6F2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99" y="1158786"/>
            <a:ext cx="11114862" cy="519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Oracle Advanced Analytics</a:t>
            </a:r>
          </a:p>
          <a:p>
            <a:pPr marL="800100" lvl="1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Statistics and Machine Learning Algorithms</a:t>
            </a:r>
          </a:p>
          <a:p>
            <a:pPr marL="800100" lvl="1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Graph Analytics</a:t>
            </a:r>
          </a:p>
          <a:p>
            <a:pPr marL="800100" lvl="1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Spatial Analytics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Oracle Machine Learning for Python (OML4PY)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Oracle Machine Learning for Spark (OML4SPARK)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Big Data:  Oracle R Advanced Analytics for Hadoop (ORAAH)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u="sng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Oracle Analytics Cloud</a:t>
            </a: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:  OBIEE on – premise, Data Visualization Desktop, OAC for the cloud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u="sng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Oracle Machine Learning for ADW </a:t>
            </a: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(Zeppelin Notebooks with in-database algorithms)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Stream Analytics</a:t>
            </a:r>
          </a:p>
          <a:p>
            <a:pPr marL="342900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Oracle Data Science:</a:t>
            </a:r>
          </a:p>
          <a:p>
            <a:pPr marL="800100" lvl="1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 err="1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Jupyter</a:t>
            </a: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 Notebooks</a:t>
            </a:r>
          </a:p>
          <a:p>
            <a:pPr marL="800100" lvl="1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Multi-Language</a:t>
            </a:r>
          </a:p>
          <a:p>
            <a:pPr marL="800100" lvl="1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All the populate data platforms</a:t>
            </a:r>
          </a:p>
          <a:p>
            <a:pPr lvl="1" defTabSz="914171">
              <a:spcBef>
                <a:spcPts val="600"/>
              </a:spcBef>
              <a:buClr>
                <a:srgbClr val="FF0000"/>
              </a:buClr>
              <a:buFont typeface="Wingdings" pitchFamily="2" charset="2"/>
              <a:buChar char="§"/>
              <a:defRPr/>
            </a:pPr>
            <a:endParaRPr lang="en-US" sz="2000" b="1" dirty="0">
              <a:solidFill>
                <a:schemeClr val="bg1"/>
              </a:solidFill>
              <a:latin typeface="Oracle Sans Light" panose="020B0403020204020204" pitchFamily="34" charset="0"/>
              <a:cs typeface="Oracle Sans Light" panose="020B0403020204020204" pitchFamily="34" charset="0"/>
            </a:endParaRPr>
          </a:p>
          <a:p>
            <a:pPr marL="416818" indent="-342900" defTabSz="914171">
              <a:spcBef>
                <a:spcPts val="6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1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8530A-883F-E944-B205-7A536F19D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171AB-316A-46AB-AF72-095F58E048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FC46EC9-1E08-8E4D-9C47-759BA72454A8}"/>
              </a:ext>
            </a:extLst>
          </p:cNvPr>
          <p:cNvSpPr>
            <a:spLocks noGrp="1"/>
          </p:cNvSpPr>
          <p:nvPr/>
        </p:nvSpPr>
        <p:spPr>
          <a:xfrm>
            <a:off x="768096" y="783026"/>
            <a:ext cx="10619575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rPr>
              <a:t>Oracle Analytics Cloud Service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A655F75-22AF-6A48-9F1C-288ECBD4072E}"/>
              </a:ext>
            </a:extLst>
          </p:cNvPr>
          <p:cNvSpPr txBox="1">
            <a:spLocks/>
          </p:cNvSpPr>
          <p:nvPr/>
        </p:nvSpPr>
        <p:spPr>
          <a:xfrm>
            <a:off x="768096" y="2338440"/>
            <a:ext cx="5576948" cy="35178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An analytics platform that empowers business analysts and consumers with modern AI-powered, self-service analytics capabilities for data preparation, visualization, enterprise reporting, augmented analysis, and natural language processing/generation.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3C9DBC-7A1D-F049-90F9-E35E767AF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87" y="1627121"/>
            <a:ext cx="2985401" cy="22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itle 2">
            <a:extLst>
              <a:ext uri="{FF2B5EF4-FFF2-40B4-BE49-F238E27FC236}">
                <a16:creationId xmlns:a16="http://schemas.microsoft.com/office/drawing/2014/main" id="{DB454CDF-63C1-CB44-9F3B-2AF244314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9" y="417902"/>
            <a:ext cx="10110436" cy="665630"/>
          </a:xfrm>
        </p:spPr>
        <p:txBody>
          <a:bodyPr/>
          <a:lstStyle/>
          <a:p>
            <a:r>
              <a:rPr lang="en-US" sz="28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Oracle Analytics Platform</a:t>
            </a:r>
          </a:p>
        </p:txBody>
      </p:sp>
      <p:cxnSp>
        <p:nvCxnSpPr>
          <p:cNvPr id="552" name="Straight Arrow Connector 551">
            <a:extLst>
              <a:ext uri="{FF2B5EF4-FFF2-40B4-BE49-F238E27FC236}">
                <a16:creationId xmlns:a16="http://schemas.microsoft.com/office/drawing/2014/main" id="{2220F532-E2ED-4940-B4B0-BBE833B1D61F}"/>
              </a:ext>
            </a:extLst>
          </p:cNvPr>
          <p:cNvCxnSpPr/>
          <p:nvPr/>
        </p:nvCxnSpPr>
        <p:spPr>
          <a:xfrm>
            <a:off x="1700863" y="1701900"/>
            <a:ext cx="563339" cy="0"/>
          </a:xfrm>
          <a:prstGeom prst="straightConnector1">
            <a:avLst/>
          </a:prstGeom>
          <a:gradFill>
            <a:gsLst>
              <a:gs pos="0">
                <a:schemeClr val="accent4">
                  <a:alpha val="72000"/>
                </a:schemeClr>
              </a:gs>
              <a:gs pos="100000">
                <a:schemeClr val="accent1">
                  <a:alpha val="64000"/>
                </a:schemeClr>
              </a:gs>
            </a:gsLst>
            <a:lin ang="2400000" scaled="0"/>
          </a:gradFill>
          <a:ln w="12700">
            <a:solidFill>
              <a:schemeClr val="accent3">
                <a:lumMod val="60000"/>
                <a:lumOff val="40000"/>
              </a:schemeClr>
            </a:solidFill>
            <a:miter lim="800000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TextBox 552">
            <a:extLst>
              <a:ext uri="{FF2B5EF4-FFF2-40B4-BE49-F238E27FC236}">
                <a16:creationId xmlns:a16="http://schemas.microsoft.com/office/drawing/2014/main" id="{DBB3F977-F8F2-6140-87FC-C3E8CF07DC41}"/>
              </a:ext>
            </a:extLst>
          </p:cNvPr>
          <p:cNvSpPr txBox="1"/>
          <p:nvPr/>
        </p:nvSpPr>
        <p:spPr>
          <a:xfrm>
            <a:off x="3143101" y="3978271"/>
            <a:ext cx="1858135" cy="3254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394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Data Integration 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8F5718ED-0D91-EE41-95DD-93F6D6A138CA}"/>
              </a:ext>
            </a:extLst>
          </p:cNvPr>
          <p:cNvSpPr txBox="1"/>
          <p:nvPr/>
        </p:nvSpPr>
        <p:spPr>
          <a:xfrm>
            <a:off x="3097174" y="5300972"/>
            <a:ext cx="1949988" cy="3254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913942">
              <a:lnSpc>
                <a:spcPct val="80000"/>
              </a:lnSpc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Object Storage</a:t>
            </a: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64240DE4-8B93-C042-A021-07848626CB61}"/>
              </a:ext>
            </a:extLst>
          </p:cNvPr>
          <p:cNvSpPr txBox="1"/>
          <p:nvPr/>
        </p:nvSpPr>
        <p:spPr>
          <a:xfrm>
            <a:off x="10175339" y="2368410"/>
            <a:ext cx="439981" cy="2731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21859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LOB</a:t>
            </a:r>
          </a:p>
          <a:p>
            <a:pPr marL="0" marR="0" lvl="0" indent="0" algn="l" defTabSz="121859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AE0EF278-3950-B044-B9D2-4826CC7BF201}"/>
              </a:ext>
            </a:extLst>
          </p:cNvPr>
          <p:cNvSpPr txBox="1"/>
          <p:nvPr/>
        </p:nvSpPr>
        <p:spPr>
          <a:xfrm>
            <a:off x="9938367" y="4303770"/>
            <a:ext cx="913924" cy="2731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218590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Analysts</a:t>
            </a:r>
          </a:p>
          <a:p>
            <a:pPr marL="0" marR="0" lvl="0" indent="0" algn="l" defTabSz="121859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7" name="Freeform 3">
            <a:extLst>
              <a:ext uri="{FF2B5EF4-FFF2-40B4-BE49-F238E27FC236}">
                <a16:creationId xmlns:a16="http://schemas.microsoft.com/office/drawing/2014/main" id="{17387F26-E8A8-1848-BD1C-886D7A990C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00627" y="1812797"/>
            <a:ext cx="389405" cy="457483"/>
          </a:xfrm>
          <a:custGeom>
            <a:avLst/>
            <a:gdLst>
              <a:gd name="T0" fmla="*/ 799 w 2524"/>
              <a:gd name="T1" fmla="*/ 799 h 2964"/>
              <a:gd name="T2" fmla="*/ 822 w 2524"/>
              <a:gd name="T3" fmla="*/ 938 h 2964"/>
              <a:gd name="T4" fmla="*/ 915 w 2524"/>
              <a:gd name="T5" fmla="*/ 1019 h 2964"/>
              <a:gd name="T6" fmla="*/ 1262 w 2524"/>
              <a:gd name="T7" fmla="*/ 1378 h 2964"/>
              <a:gd name="T8" fmla="*/ 1273 w 2524"/>
              <a:gd name="T9" fmla="*/ 1378 h 2964"/>
              <a:gd name="T10" fmla="*/ 1609 w 2524"/>
              <a:gd name="T11" fmla="*/ 1019 h 2964"/>
              <a:gd name="T12" fmla="*/ 1702 w 2524"/>
              <a:gd name="T13" fmla="*/ 938 h 2964"/>
              <a:gd name="T14" fmla="*/ 1725 w 2524"/>
              <a:gd name="T15" fmla="*/ 799 h 2964"/>
              <a:gd name="T16" fmla="*/ 1679 w 2524"/>
              <a:gd name="T17" fmla="*/ 706 h 2964"/>
              <a:gd name="T18" fmla="*/ 1713 w 2524"/>
              <a:gd name="T19" fmla="*/ 440 h 2964"/>
              <a:gd name="T20" fmla="*/ 1366 w 2524"/>
              <a:gd name="T21" fmla="*/ 93 h 2964"/>
              <a:gd name="T22" fmla="*/ 1297 w 2524"/>
              <a:gd name="T23" fmla="*/ 0 h 2964"/>
              <a:gd name="T24" fmla="*/ 822 w 2524"/>
              <a:gd name="T25" fmla="*/ 417 h 2964"/>
              <a:gd name="T26" fmla="*/ 822 w 2524"/>
              <a:gd name="T27" fmla="*/ 463 h 2964"/>
              <a:gd name="T28" fmla="*/ 845 w 2524"/>
              <a:gd name="T29" fmla="*/ 706 h 2964"/>
              <a:gd name="T30" fmla="*/ 799 w 2524"/>
              <a:gd name="T31" fmla="*/ 799 h 2964"/>
              <a:gd name="T32" fmla="*/ 1354 w 2524"/>
              <a:gd name="T33" fmla="*/ 2038 h 2964"/>
              <a:gd name="T34" fmla="*/ 1308 w 2524"/>
              <a:gd name="T35" fmla="*/ 1806 h 2964"/>
              <a:gd name="T36" fmla="*/ 1354 w 2524"/>
              <a:gd name="T37" fmla="*/ 1679 h 2964"/>
              <a:gd name="T38" fmla="*/ 1262 w 2524"/>
              <a:gd name="T39" fmla="*/ 1528 h 2964"/>
              <a:gd name="T40" fmla="*/ 1169 w 2524"/>
              <a:gd name="T41" fmla="*/ 1679 h 2964"/>
              <a:gd name="T42" fmla="*/ 1216 w 2524"/>
              <a:gd name="T43" fmla="*/ 1806 h 2964"/>
              <a:gd name="T44" fmla="*/ 1169 w 2524"/>
              <a:gd name="T45" fmla="*/ 2038 h 2964"/>
              <a:gd name="T46" fmla="*/ 1354 w 2524"/>
              <a:gd name="T47" fmla="*/ 2038 h 2964"/>
              <a:gd name="T48" fmla="*/ 2523 w 2524"/>
              <a:gd name="T49" fmla="*/ 2639 h 2964"/>
              <a:gd name="T50" fmla="*/ 2442 w 2524"/>
              <a:gd name="T51" fmla="*/ 2061 h 2964"/>
              <a:gd name="T52" fmla="*/ 2233 w 2524"/>
              <a:gd name="T53" fmla="*/ 1760 h 2964"/>
              <a:gd name="T54" fmla="*/ 1574 w 2524"/>
              <a:gd name="T55" fmla="*/ 1436 h 2964"/>
              <a:gd name="T56" fmla="*/ 1447 w 2524"/>
              <a:gd name="T57" fmla="*/ 2038 h 2964"/>
              <a:gd name="T58" fmla="*/ 1852 w 2524"/>
              <a:gd name="T59" fmla="*/ 2038 h 2964"/>
              <a:gd name="T60" fmla="*/ 2072 w 2524"/>
              <a:gd name="T61" fmla="*/ 2257 h 2964"/>
              <a:gd name="T62" fmla="*/ 2072 w 2524"/>
              <a:gd name="T63" fmla="*/ 2639 h 2964"/>
              <a:gd name="T64" fmla="*/ 2523 w 2524"/>
              <a:gd name="T65" fmla="*/ 2639 h 2964"/>
              <a:gd name="T66" fmla="*/ 1065 w 2524"/>
              <a:gd name="T67" fmla="*/ 1945 h 2964"/>
              <a:gd name="T68" fmla="*/ 949 w 2524"/>
              <a:gd name="T69" fmla="*/ 1436 h 2964"/>
              <a:gd name="T70" fmla="*/ 289 w 2524"/>
              <a:gd name="T71" fmla="*/ 1760 h 2964"/>
              <a:gd name="T72" fmla="*/ 81 w 2524"/>
              <a:gd name="T73" fmla="*/ 2061 h 2964"/>
              <a:gd name="T74" fmla="*/ 0 w 2524"/>
              <a:gd name="T75" fmla="*/ 2639 h 2964"/>
              <a:gd name="T76" fmla="*/ 452 w 2524"/>
              <a:gd name="T77" fmla="*/ 2639 h 2964"/>
              <a:gd name="T78" fmla="*/ 452 w 2524"/>
              <a:gd name="T79" fmla="*/ 1899 h 2964"/>
              <a:gd name="T80" fmla="*/ 938 w 2524"/>
              <a:gd name="T81" fmla="*/ 1899 h 2964"/>
              <a:gd name="T82" fmla="*/ 1065 w 2524"/>
              <a:gd name="T83" fmla="*/ 1945 h 2964"/>
              <a:gd name="T84" fmla="*/ 1852 w 2524"/>
              <a:gd name="T85" fmla="*/ 2130 h 2964"/>
              <a:gd name="T86" fmla="*/ 1111 w 2524"/>
              <a:gd name="T87" fmla="*/ 2130 h 2964"/>
              <a:gd name="T88" fmla="*/ 1030 w 2524"/>
              <a:gd name="T89" fmla="*/ 2072 h 2964"/>
              <a:gd name="T90" fmla="*/ 1007 w 2524"/>
              <a:gd name="T91" fmla="*/ 2038 h 2964"/>
              <a:gd name="T92" fmla="*/ 938 w 2524"/>
              <a:gd name="T93" fmla="*/ 1991 h 2964"/>
              <a:gd name="T94" fmla="*/ 544 w 2524"/>
              <a:gd name="T95" fmla="*/ 1991 h 2964"/>
              <a:gd name="T96" fmla="*/ 544 w 2524"/>
              <a:gd name="T97" fmla="*/ 2963 h 2964"/>
              <a:gd name="T98" fmla="*/ 1980 w 2524"/>
              <a:gd name="T99" fmla="*/ 2963 h 2964"/>
              <a:gd name="T100" fmla="*/ 1980 w 2524"/>
              <a:gd name="T101" fmla="*/ 2257 h 2964"/>
              <a:gd name="T102" fmla="*/ 1852 w 2524"/>
              <a:gd name="T103" fmla="*/ 2130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24" h="2964">
                <a:moveTo>
                  <a:pt x="799" y="799"/>
                </a:moveTo>
                <a:cubicBezTo>
                  <a:pt x="822" y="938"/>
                  <a:pt x="822" y="938"/>
                  <a:pt x="822" y="938"/>
                </a:cubicBezTo>
                <a:cubicBezTo>
                  <a:pt x="822" y="984"/>
                  <a:pt x="868" y="1019"/>
                  <a:pt x="915" y="1019"/>
                </a:cubicBezTo>
                <a:cubicBezTo>
                  <a:pt x="961" y="1366"/>
                  <a:pt x="1216" y="1378"/>
                  <a:pt x="1262" y="1378"/>
                </a:cubicBezTo>
                <a:cubicBezTo>
                  <a:pt x="1273" y="1378"/>
                  <a:pt x="1273" y="1378"/>
                  <a:pt x="1273" y="1378"/>
                </a:cubicBezTo>
                <a:cubicBezTo>
                  <a:pt x="1308" y="1378"/>
                  <a:pt x="1563" y="1366"/>
                  <a:pt x="1609" y="1019"/>
                </a:cubicBezTo>
                <a:cubicBezTo>
                  <a:pt x="1656" y="1019"/>
                  <a:pt x="1702" y="984"/>
                  <a:pt x="1702" y="938"/>
                </a:cubicBezTo>
                <a:cubicBezTo>
                  <a:pt x="1725" y="799"/>
                  <a:pt x="1725" y="799"/>
                  <a:pt x="1725" y="799"/>
                </a:cubicBezTo>
                <a:cubicBezTo>
                  <a:pt x="1736" y="764"/>
                  <a:pt x="1713" y="729"/>
                  <a:pt x="1679" y="706"/>
                </a:cubicBezTo>
                <a:cubicBezTo>
                  <a:pt x="1690" y="648"/>
                  <a:pt x="1713" y="544"/>
                  <a:pt x="1713" y="440"/>
                </a:cubicBezTo>
                <a:cubicBezTo>
                  <a:pt x="1702" y="278"/>
                  <a:pt x="1563" y="104"/>
                  <a:pt x="1366" y="93"/>
                </a:cubicBezTo>
                <a:cubicBezTo>
                  <a:pt x="1297" y="0"/>
                  <a:pt x="1297" y="0"/>
                  <a:pt x="1297" y="0"/>
                </a:cubicBezTo>
                <a:cubicBezTo>
                  <a:pt x="810" y="23"/>
                  <a:pt x="822" y="417"/>
                  <a:pt x="822" y="417"/>
                </a:cubicBezTo>
                <a:cubicBezTo>
                  <a:pt x="822" y="463"/>
                  <a:pt x="822" y="463"/>
                  <a:pt x="822" y="463"/>
                </a:cubicBezTo>
                <a:cubicBezTo>
                  <a:pt x="822" y="556"/>
                  <a:pt x="834" y="648"/>
                  <a:pt x="845" y="706"/>
                </a:cubicBezTo>
                <a:cubicBezTo>
                  <a:pt x="810" y="729"/>
                  <a:pt x="799" y="764"/>
                  <a:pt x="799" y="799"/>
                </a:cubicBezTo>
                <a:close/>
                <a:moveTo>
                  <a:pt x="1354" y="2038"/>
                </a:moveTo>
                <a:cubicBezTo>
                  <a:pt x="1308" y="1806"/>
                  <a:pt x="1308" y="1806"/>
                  <a:pt x="1308" y="1806"/>
                </a:cubicBezTo>
                <a:cubicBezTo>
                  <a:pt x="1354" y="1679"/>
                  <a:pt x="1354" y="1679"/>
                  <a:pt x="1354" y="1679"/>
                </a:cubicBezTo>
                <a:cubicBezTo>
                  <a:pt x="1262" y="1528"/>
                  <a:pt x="1262" y="1528"/>
                  <a:pt x="1262" y="1528"/>
                </a:cubicBezTo>
                <a:cubicBezTo>
                  <a:pt x="1169" y="1679"/>
                  <a:pt x="1169" y="1679"/>
                  <a:pt x="1169" y="1679"/>
                </a:cubicBezTo>
                <a:cubicBezTo>
                  <a:pt x="1216" y="1806"/>
                  <a:pt x="1216" y="1806"/>
                  <a:pt x="1216" y="1806"/>
                </a:cubicBezTo>
                <a:cubicBezTo>
                  <a:pt x="1169" y="2038"/>
                  <a:pt x="1169" y="2038"/>
                  <a:pt x="1169" y="2038"/>
                </a:cubicBezTo>
                <a:lnTo>
                  <a:pt x="1354" y="2038"/>
                </a:lnTo>
                <a:close/>
                <a:moveTo>
                  <a:pt x="2523" y="2639"/>
                </a:moveTo>
                <a:cubicBezTo>
                  <a:pt x="2442" y="2061"/>
                  <a:pt x="2442" y="2061"/>
                  <a:pt x="2442" y="2061"/>
                </a:cubicBezTo>
                <a:cubicBezTo>
                  <a:pt x="2430" y="1933"/>
                  <a:pt x="2349" y="1817"/>
                  <a:pt x="2233" y="1760"/>
                </a:cubicBezTo>
                <a:cubicBezTo>
                  <a:pt x="1574" y="1436"/>
                  <a:pt x="1574" y="1436"/>
                  <a:pt x="1574" y="1436"/>
                </a:cubicBezTo>
                <a:cubicBezTo>
                  <a:pt x="1447" y="2038"/>
                  <a:pt x="1447" y="2038"/>
                  <a:pt x="1447" y="2038"/>
                </a:cubicBezTo>
                <a:cubicBezTo>
                  <a:pt x="1852" y="2038"/>
                  <a:pt x="1852" y="2038"/>
                  <a:pt x="1852" y="2038"/>
                </a:cubicBezTo>
                <a:cubicBezTo>
                  <a:pt x="1968" y="2038"/>
                  <a:pt x="2072" y="2130"/>
                  <a:pt x="2072" y="2257"/>
                </a:cubicBezTo>
                <a:cubicBezTo>
                  <a:pt x="2072" y="2639"/>
                  <a:pt x="2072" y="2639"/>
                  <a:pt x="2072" y="2639"/>
                </a:cubicBezTo>
                <a:lnTo>
                  <a:pt x="2523" y="2639"/>
                </a:lnTo>
                <a:close/>
                <a:moveTo>
                  <a:pt x="1065" y="1945"/>
                </a:moveTo>
                <a:cubicBezTo>
                  <a:pt x="949" y="1436"/>
                  <a:pt x="949" y="1436"/>
                  <a:pt x="949" y="1436"/>
                </a:cubicBezTo>
                <a:cubicBezTo>
                  <a:pt x="289" y="1760"/>
                  <a:pt x="289" y="1760"/>
                  <a:pt x="289" y="1760"/>
                </a:cubicBezTo>
                <a:cubicBezTo>
                  <a:pt x="174" y="1817"/>
                  <a:pt x="93" y="1933"/>
                  <a:pt x="81" y="2061"/>
                </a:cubicBezTo>
                <a:cubicBezTo>
                  <a:pt x="0" y="2639"/>
                  <a:pt x="0" y="2639"/>
                  <a:pt x="0" y="2639"/>
                </a:cubicBezTo>
                <a:cubicBezTo>
                  <a:pt x="452" y="2639"/>
                  <a:pt x="452" y="2639"/>
                  <a:pt x="452" y="2639"/>
                </a:cubicBezTo>
                <a:cubicBezTo>
                  <a:pt x="452" y="1899"/>
                  <a:pt x="452" y="1899"/>
                  <a:pt x="452" y="1899"/>
                </a:cubicBezTo>
                <a:cubicBezTo>
                  <a:pt x="938" y="1899"/>
                  <a:pt x="938" y="1899"/>
                  <a:pt x="938" y="1899"/>
                </a:cubicBezTo>
                <a:cubicBezTo>
                  <a:pt x="984" y="1899"/>
                  <a:pt x="1030" y="1922"/>
                  <a:pt x="1065" y="1945"/>
                </a:cubicBezTo>
                <a:close/>
                <a:moveTo>
                  <a:pt x="1852" y="2130"/>
                </a:moveTo>
                <a:cubicBezTo>
                  <a:pt x="1111" y="2130"/>
                  <a:pt x="1111" y="2130"/>
                  <a:pt x="1111" y="2130"/>
                </a:cubicBezTo>
                <a:cubicBezTo>
                  <a:pt x="1077" y="2130"/>
                  <a:pt x="1042" y="2107"/>
                  <a:pt x="1030" y="2072"/>
                </a:cubicBezTo>
                <a:cubicBezTo>
                  <a:pt x="1007" y="2038"/>
                  <a:pt x="1007" y="2038"/>
                  <a:pt x="1007" y="2038"/>
                </a:cubicBezTo>
                <a:cubicBezTo>
                  <a:pt x="995" y="2015"/>
                  <a:pt x="961" y="1991"/>
                  <a:pt x="938" y="1991"/>
                </a:cubicBezTo>
                <a:cubicBezTo>
                  <a:pt x="544" y="1991"/>
                  <a:pt x="544" y="1991"/>
                  <a:pt x="544" y="1991"/>
                </a:cubicBezTo>
                <a:cubicBezTo>
                  <a:pt x="544" y="2963"/>
                  <a:pt x="544" y="2963"/>
                  <a:pt x="544" y="2963"/>
                </a:cubicBezTo>
                <a:cubicBezTo>
                  <a:pt x="1980" y="2963"/>
                  <a:pt x="1980" y="2963"/>
                  <a:pt x="1980" y="2963"/>
                </a:cubicBezTo>
                <a:cubicBezTo>
                  <a:pt x="1980" y="2257"/>
                  <a:pt x="1980" y="2257"/>
                  <a:pt x="1980" y="2257"/>
                </a:cubicBezTo>
                <a:cubicBezTo>
                  <a:pt x="1980" y="2188"/>
                  <a:pt x="1922" y="2130"/>
                  <a:pt x="1852" y="213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p14="http://schemas.microsoft.com/office/powerpoint/2010/main" xmlns:p15="http://schemas.microsoft.com/office/powerpoint/2012/main"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p14="http://schemas.microsoft.com/office/powerpoint/2010/main" xmlns:p15="http://schemas.microsoft.com/office/powerpoint/2012/main"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8" name="Freeform 557">
            <a:extLst>
              <a:ext uri="{FF2B5EF4-FFF2-40B4-BE49-F238E27FC236}">
                <a16:creationId xmlns:a16="http://schemas.microsoft.com/office/drawing/2014/main" id="{E6CFB1C5-EC93-4A46-A4AB-C26FD80FE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34590" y="3815219"/>
            <a:ext cx="521479" cy="395551"/>
          </a:xfrm>
          <a:custGeom>
            <a:avLst/>
            <a:gdLst>
              <a:gd name="T0" fmla="*/ 695 w 2975"/>
              <a:gd name="T1" fmla="*/ 647 h 2258"/>
              <a:gd name="T2" fmla="*/ 185 w 2975"/>
              <a:gd name="T3" fmla="*/ 647 h 2258"/>
              <a:gd name="T4" fmla="*/ 185 w 2975"/>
              <a:gd name="T5" fmla="*/ 555 h 2258"/>
              <a:gd name="T6" fmla="*/ 695 w 2975"/>
              <a:gd name="T7" fmla="*/ 555 h 2258"/>
              <a:gd name="T8" fmla="*/ 695 w 2975"/>
              <a:gd name="T9" fmla="*/ 647 h 2258"/>
              <a:gd name="T10" fmla="*/ 602 w 2975"/>
              <a:gd name="T11" fmla="*/ 833 h 2258"/>
              <a:gd name="T12" fmla="*/ 185 w 2975"/>
              <a:gd name="T13" fmla="*/ 833 h 2258"/>
              <a:gd name="T14" fmla="*/ 185 w 2975"/>
              <a:gd name="T15" fmla="*/ 740 h 2258"/>
              <a:gd name="T16" fmla="*/ 602 w 2975"/>
              <a:gd name="T17" fmla="*/ 740 h 2258"/>
              <a:gd name="T18" fmla="*/ 602 w 2975"/>
              <a:gd name="T19" fmla="*/ 833 h 2258"/>
              <a:gd name="T20" fmla="*/ 938 w 2975"/>
              <a:gd name="T21" fmla="*/ 1562 h 2258"/>
              <a:gd name="T22" fmla="*/ 1030 w 2975"/>
              <a:gd name="T23" fmla="*/ 1412 h 2258"/>
              <a:gd name="T24" fmla="*/ 926 w 2975"/>
              <a:gd name="T25" fmla="*/ 1319 h 2258"/>
              <a:gd name="T26" fmla="*/ 741 w 2975"/>
              <a:gd name="T27" fmla="*/ 1029 h 2258"/>
              <a:gd name="T28" fmla="*/ 672 w 2975"/>
              <a:gd name="T29" fmla="*/ 995 h 2258"/>
              <a:gd name="T30" fmla="*/ 185 w 2975"/>
              <a:gd name="T31" fmla="*/ 1331 h 2258"/>
              <a:gd name="T32" fmla="*/ 185 w 2975"/>
              <a:gd name="T33" fmla="*/ 1597 h 2258"/>
              <a:gd name="T34" fmla="*/ 672 w 2975"/>
              <a:gd name="T35" fmla="*/ 1412 h 2258"/>
              <a:gd name="T36" fmla="*/ 938 w 2975"/>
              <a:gd name="T37" fmla="*/ 1562 h 2258"/>
              <a:gd name="T38" fmla="*/ 93 w 2975"/>
              <a:gd name="T39" fmla="*/ 578 h 2258"/>
              <a:gd name="T40" fmla="*/ 0 w 2975"/>
              <a:gd name="T41" fmla="*/ 578 h 2258"/>
              <a:gd name="T42" fmla="*/ 0 w 2975"/>
              <a:gd name="T43" fmla="*/ 2060 h 2258"/>
              <a:gd name="T44" fmla="*/ 1991 w 2975"/>
              <a:gd name="T45" fmla="*/ 2060 h 2258"/>
              <a:gd name="T46" fmla="*/ 1991 w 2975"/>
              <a:gd name="T47" fmla="*/ 1967 h 2258"/>
              <a:gd name="T48" fmla="*/ 93 w 2975"/>
              <a:gd name="T49" fmla="*/ 1967 h 2258"/>
              <a:gd name="T50" fmla="*/ 93 w 2975"/>
              <a:gd name="T51" fmla="*/ 578 h 2258"/>
              <a:gd name="T52" fmla="*/ 1482 w 2975"/>
              <a:gd name="T53" fmla="*/ 1551 h 2258"/>
              <a:gd name="T54" fmla="*/ 1088 w 2975"/>
              <a:gd name="T55" fmla="*/ 1446 h 2258"/>
              <a:gd name="T56" fmla="*/ 961 w 2975"/>
              <a:gd name="T57" fmla="*/ 1643 h 2258"/>
              <a:gd name="T58" fmla="*/ 672 w 2975"/>
              <a:gd name="T59" fmla="*/ 1481 h 2258"/>
              <a:gd name="T60" fmla="*/ 185 w 2975"/>
              <a:gd name="T61" fmla="*/ 1666 h 2258"/>
              <a:gd name="T62" fmla="*/ 185 w 2975"/>
              <a:gd name="T63" fmla="*/ 1875 h 2258"/>
              <a:gd name="T64" fmla="*/ 1991 w 2975"/>
              <a:gd name="T65" fmla="*/ 1875 h 2258"/>
              <a:gd name="T66" fmla="*/ 1991 w 2975"/>
              <a:gd name="T67" fmla="*/ 1539 h 2258"/>
              <a:gd name="T68" fmla="*/ 1887 w 2975"/>
              <a:gd name="T69" fmla="*/ 1435 h 2258"/>
              <a:gd name="T70" fmla="*/ 1482 w 2975"/>
              <a:gd name="T71" fmla="*/ 1551 h 2258"/>
              <a:gd name="T72" fmla="*/ 2916 w 2975"/>
              <a:gd name="T73" fmla="*/ 1944 h 2258"/>
              <a:gd name="T74" fmla="*/ 2338 w 2975"/>
              <a:gd name="T75" fmla="*/ 1412 h 2258"/>
              <a:gd name="T76" fmla="*/ 2245 w 2975"/>
              <a:gd name="T77" fmla="*/ 1400 h 2258"/>
              <a:gd name="T78" fmla="*/ 2038 w 2975"/>
              <a:gd name="T79" fmla="*/ 1180 h 2258"/>
              <a:gd name="T80" fmla="*/ 1968 w 2975"/>
              <a:gd name="T81" fmla="*/ 277 h 2258"/>
              <a:gd name="T82" fmla="*/ 996 w 2975"/>
              <a:gd name="T83" fmla="*/ 277 h 2258"/>
              <a:gd name="T84" fmla="*/ 996 w 2975"/>
              <a:gd name="T85" fmla="*/ 1249 h 2258"/>
              <a:gd name="T86" fmla="*/ 1899 w 2975"/>
              <a:gd name="T87" fmla="*/ 1319 h 2258"/>
              <a:gd name="T88" fmla="*/ 2119 w 2975"/>
              <a:gd name="T89" fmla="*/ 1527 h 2258"/>
              <a:gd name="T90" fmla="*/ 2130 w 2975"/>
              <a:gd name="T91" fmla="*/ 1620 h 2258"/>
              <a:gd name="T92" fmla="*/ 2662 w 2975"/>
              <a:gd name="T93" fmla="*/ 2199 h 2258"/>
              <a:gd name="T94" fmla="*/ 2859 w 2975"/>
              <a:gd name="T95" fmla="*/ 2199 h 2258"/>
              <a:gd name="T96" fmla="*/ 2916 w 2975"/>
              <a:gd name="T97" fmla="*/ 2141 h 2258"/>
              <a:gd name="T98" fmla="*/ 2916 w 2975"/>
              <a:gd name="T99" fmla="*/ 1944 h 2258"/>
              <a:gd name="T100" fmla="*/ 1088 w 2975"/>
              <a:gd name="T101" fmla="*/ 370 h 2258"/>
              <a:gd name="T102" fmla="*/ 1876 w 2975"/>
              <a:gd name="T103" fmla="*/ 370 h 2258"/>
              <a:gd name="T104" fmla="*/ 2003 w 2975"/>
              <a:gd name="T105" fmla="*/ 578 h 2258"/>
              <a:gd name="T106" fmla="*/ 1493 w 2975"/>
              <a:gd name="T107" fmla="*/ 925 h 2258"/>
              <a:gd name="T108" fmla="*/ 1042 w 2975"/>
              <a:gd name="T109" fmla="*/ 427 h 2258"/>
              <a:gd name="T110" fmla="*/ 1088 w 2975"/>
              <a:gd name="T111" fmla="*/ 370 h 2258"/>
              <a:gd name="T112" fmla="*/ 1876 w 2975"/>
              <a:gd name="T113" fmla="*/ 1157 h 2258"/>
              <a:gd name="T114" fmla="*/ 1088 w 2975"/>
              <a:gd name="T115" fmla="*/ 1157 h 2258"/>
              <a:gd name="T116" fmla="*/ 972 w 2975"/>
              <a:gd name="T117" fmla="*/ 555 h 2258"/>
              <a:gd name="T118" fmla="*/ 1470 w 2975"/>
              <a:gd name="T119" fmla="*/ 1111 h 2258"/>
              <a:gd name="T120" fmla="*/ 2038 w 2975"/>
              <a:gd name="T121" fmla="*/ 717 h 2258"/>
              <a:gd name="T122" fmla="*/ 1876 w 2975"/>
              <a:gd name="T123" fmla="*/ 1157 h 2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75" h="2258">
                <a:moveTo>
                  <a:pt x="695" y="647"/>
                </a:moveTo>
                <a:lnTo>
                  <a:pt x="185" y="647"/>
                </a:lnTo>
                <a:lnTo>
                  <a:pt x="185" y="555"/>
                </a:lnTo>
                <a:lnTo>
                  <a:pt x="695" y="555"/>
                </a:lnTo>
                <a:lnTo>
                  <a:pt x="695" y="647"/>
                </a:lnTo>
                <a:close/>
                <a:moveTo>
                  <a:pt x="602" y="833"/>
                </a:moveTo>
                <a:lnTo>
                  <a:pt x="185" y="833"/>
                </a:lnTo>
                <a:lnTo>
                  <a:pt x="185" y="740"/>
                </a:lnTo>
                <a:lnTo>
                  <a:pt x="602" y="740"/>
                </a:lnTo>
                <a:lnTo>
                  <a:pt x="602" y="833"/>
                </a:lnTo>
                <a:close/>
                <a:moveTo>
                  <a:pt x="938" y="1562"/>
                </a:moveTo>
                <a:lnTo>
                  <a:pt x="1030" y="1412"/>
                </a:lnTo>
                <a:cubicBezTo>
                  <a:pt x="996" y="1388"/>
                  <a:pt x="961" y="1354"/>
                  <a:pt x="926" y="1319"/>
                </a:cubicBezTo>
                <a:cubicBezTo>
                  <a:pt x="845" y="1238"/>
                  <a:pt x="776" y="1134"/>
                  <a:pt x="741" y="1029"/>
                </a:cubicBezTo>
                <a:lnTo>
                  <a:pt x="672" y="995"/>
                </a:lnTo>
                <a:lnTo>
                  <a:pt x="185" y="1331"/>
                </a:lnTo>
                <a:lnTo>
                  <a:pt x="185" y="1597"/>
                </a:lnTo>
                <a:lnTo>
                  <a:pt x="672" y="1412"/>
                </a:lnTo>
                <a:lnTo>
                  <a:pt x="938" y="1562"/>
                </a:lnTo>
                <a:close/>
                <a:moveTo>
                  <a:pt x="93" y="578"/>
                </a:moveTo>
                <a:cubicBezTo>
                  <a:pt x="0" y="578"/>
                  <a:pt x="31" y="578"/>
                  <a:pt x="0" y="578"/>
                </a:cubicBezTo>
                <a:lnTo>
                  <a:pt x="0" y="2060"/>
                </a:lnTo>
                <a:lnTo>
                  <a:pt x="1991" y="2060"/>
                </a:lnTo>
                <a:cubicBezTo>
                  <a:pt x="1991" y="1967"/>
                  <a:pt x="1991" y="1998"/>
                  <a:pt x="1991" y="1967"/>
                </a:cubicBezTo>
                <a:lnTo>
                  <a:pt x="93" y="1967"/>
                </a:lnTo>
                <a:lnTo>
                  <a:pt x="93" y="578"/>
                </a:lnTo>
                <a:close/>
                <a:moveTo>
                  <a:pt x="1482" y="1551"/>
                </a:moveTo>
                <a:cubicBezTo>
                  <a:pt x="1343" y="1551"/>
                  <a:pt x="1204" y="1516"/>
                  <a:pt x="1088" y="1446"/>
                </a:cubicBezTo>
                <a:lnTo>
                  <a:pt x="961" y="1643"/>
                </a:lnTo>
                <a:lnTo>
                  <a:pt x="672" y="1481"/>
                </a:lnTo>
                <a:lnTo>
                  <a:pt x="185" y="1666"/>
                </a:lnTo>
                <a:lnTo>
                  <a:pt x="185" y="1875"/>
                </a:lnTo>
                <a:lnTo>
                  <a:pt x="1991" y="1875"/>
                </a:lnTo>
                <a:lnTo>
                  <a:pt x="1991" y="1539"/>
                </a:lnTo>
                <a:lnTo>
                  <a:pt x="1887" y="1435"/>
                </a:lnTo>
                <a:cubicBezTo>
                  <a:pt x="1771" y="1516"/>
                  <a:pt x="1621" y="1551"/>
                  <a:pt x="1482" y="1551"/>
                </a:cubicBezTo>
                <a:close/>
                <a:moveTo>
                  <a:pt x="2916" y="1944"/>
                </a:moveTo>
                <a:lnTo>
                  <a:pt x="2338" y="1412"/>
                </a:lnTo>
                <a:cubicBezTo>
                  <a:pt x="2314" y="1400"/>
                  <a:pt x="2280" y="1388"/>
                  <a:pt x="2245" y="1400"/>
                </a:cubicBezTo>
                <a:lnTo>
                  <a:pt x="2038" y="1180"/>
                </a:lnTo>
                <a:cubicBezTo>
                  <a:pt x="2245" y="914"/>
                  <a:pt x="2222" y="520"/>
                  <a:pt x="1968" y="277"/>
                </a:cubicBezTo>
                <a:cubicBezTo>
                  <a:pt x="1702" y="0"/>
                  <a:pt x="1262" y="0"/>
                  <a:pt x="996" y="277"/>
                </a:cubicBezTo>
                <a:cubicBezTo>
                  <a:pt x="718" y="543"/>
                  <a:pt x="718" y="983"/>
                  <a:pt x="996" y="1249"/>
                </a:cubicBezTo>
                <a:cubicBezTo>
                  <a:pt x="1239" y="1504"/>
                  <a:pt x="1632" y="1527"/>
                  <a:pt x="1899" y="1319"/>
                </a:cubicBezTo>
                <a:lnTo>
                  <a:pt x="2119" y="1527"/>
                </a:lnTo>
                <a:cubicBezTo>
                  <a:pt x="2107" y="1562"/>
                  <a:pt x="2119" y="1597"/>
                  <a:pt x="2130" y="1620"/>
                </a:cubicBezTo>
                <a:lnTo>
                  <a:pt x="2662" y="2199"/>
                </a:lnTo>
                <a:cubicBezTo>
                  <a:pt x="2720" y="2257"/>
                  <a:pt x="2812" y="2257"/>
                  <a:pt x="2859" y="2199"/>
                </a:cubicBezTo>
                <a:lnTo>
                  <a:pt x="2916" y="2141"/>
                </a:lnTo>
                <a:cubicBezTo>
                  <a:pt x="2974" y="2094"/>
                  <a:pt x="2974" y="2002"/>
                  <a:pt x="2916" y="1944"/>
                </a:cubicBezTo>
                <a:close/>
                <a:moveTo>
                  <a:pt x="1088" y="370"/>
                </a:moveTo>
                <a:cubicBezTo>
                  <a:pt x="1308" y="150"/>
                  <a:pt x="1656" y="150"/>
                  <a:pt x="1876" y="370"/>
                </a:cubicBezTo>
                <a:cubicBezTo>
                  <a:pt x="1933" y="427"/>
                  <a:pt x="1980" y="497"/>
                  <a:pt x="2003" y="578"/>
                </a:cubicBezTo>
                <a:lnTo>
                  <a:pt x="1493" y="925"/>
                </a:lnTo>
                <a:lnTo>
                  <a:pt x="1042" y="427"/>
                </a:lnTo>
                <a:cubicBezTo>
                  <a:pt x="1054" y="404"/>
                  <a:pt x="1077" y="393"/>
                  <a:pt x="1088" y="370"/>
                </a:cubicBezTo>
                <a:close/>
                <a:moveTo>
                  <a:pt x="1876" y="1157"/>
                </a:moveTo>
                <a:cubicBezTo>
                  <a:pt x="1656" y="1377"/>
                  <a:pt x="1308" y="1377"/>
                  <a:pt x="1088" y="1157"/>
                </a:cubicBezTo>
                <a:cubicBezTo>
                  <a:pt x="926" y="995"/>
                  <a:pt x="880" y="752"/>
                  <a:pt x="972" y="555"/>
                </a:cubicBezTo>
                <a:lnTo>
                  <a:pt x="1470" y="1111"/>
                </a:lnTo>
                <a:lnTo>
                  <a:pt x="2038" y="717"/>
                </a:lnTo>
                <a:cubicBezTo>
                  <a:pt x="2049" y="879"/>
                  <a:pt x="1991" y="1041"/>
                  <a:pt x="1876" y="115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p14="http://schemas.microsoft.com/office/powerpoint/2010/main" xmlns:p15="http://schemas.microsoft.com/office/powerpoint/2012/main"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p14="http://schemas.microsoft.com/office/powerpoint/2010/main" xmlns:p15="http://schemas.microsoft.com/office/powerpoint/2012/main"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007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B317A5A5-9A46-9A4B-AFCC-04824EBC4E06}"/>
              </a:ext>
            </a:extLst>
          </p:cNvPr>
          <p:cNvSpPr txBox="1"/>
          <p:nvPr/>
        </p:nvSpPr>
        <p:spPr>
          <a:xfrm>
            <a:off x="9789845" y="3207364"/>
            <a:ext cx="1210969" cy="279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21859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Data </a:t>
            </a:r>
          </a:p>
          <a:p>
            <a:pPr marL="0" marR="0" lvl="0" indent="0" algn="ctr" defTabSz="121859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Scientists</a:t>
            </a:r>
          </a:p>
          <a:p>
            <a:pPr marL="0" marR="0" lvl="0" indent="0" algn="l" defTabSz="121859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0" name="Freeform 7">
            <a:extLst>
              <a:ext uri="{FF2B5EF4-FFF2-40B4-BE49-F238E27FC236}">
                <a16:creationId xmlns:a16="http://schemas.microsoft.com/office/drawing/2014/main" id="{333B3148-8E93-9F41-A00C-F3EE52CBFA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91103" y="2811026"/>
            <a:ext cx="408453" cy="306340"/>
          </a:xfrm>
          <a:custGeom>
            <a:avLst/>
            <a:gdLst>
              <a:gd name="T0" fmla="*/ 2685 w 2964"/>
              <a:gd name="T1" fmla="*/ 278 h 2224"/>
              <a:gd name="T2" fmla="*/ 1181 w 2964"/>
              <a:gd name="T3" fmla="*/ 278 h 2224"/>
              <a:gd name="T4" fmla="*/ 1019 w 2964"/>
              <a:gd name="T5" fmla="*/ 174 h 2224"/>
              <a:gd name="T6" fmla="*/ 972 w 2964"/>
              <a:gd name="T7" fmla="*/ 105 h 2224"/>
              <a:gd name="T8" fmla="*/ 811 w 2964"/>
              <a:gd name="T9" fmla="*/ 0 h 2224"/>
              <a:gd name="T10" fmla="*/ 0 w 2964"/>
              <a:gd name="T11" fmla="*/ 0 h 2224"/>
              <a:gd name="T12" fmla="*/ 0 w 2964"/>
              <a:gd name="T13" fmla="*/ 2223 h 2224"/>
              <a:gd name="T14" fmla="*/ 2963 w 2964"/>
              <a:gd name="T15" fmla="*/ 2223 h 2224"/>
              <a:gd name="T16" fmla="*/ 2963 w 2964"/>
              <a:gd name="T17" fmla="*/ 556 h 2224"/>
              <a:gd name="T18" fmla="*/ 2685 w 2964"/>
              <a:gd name="T19" fmla="*/ 278 h 2224"/>
              <a:gd name="T20" fmla="*/ 1574 w 2964"/>
              <a:gd name="T21" fmla="*/ 788 h 2224"/>
              <a:gd name="T22" fmla="*/ 2038 w 2964"/>
              <a:gd name="T23" fmla="*/ 788 h 2224"/>
              <a:gd name="T24" fmla="*/ 2038 w 2964"/>
              <a:gd name="T25" fmla="*/ 1251 h 2224"/>
              <a:gd name="T26" fmla="*/ 1574 w 2964"/>
              <a:gd name="T27" fmla="*/ 1251 h 2224"/>
              <a:gd name="T28" fmla="*/ 1574 w 2964"/>
              <a:gd name="T29" fmla="*/ 788 h 2224"/>
              <a:gd name="T30" fmla="*/ 880 w 2964"/>
              <a:gd name="T31" fmla="*/ 707 h 2224"/>
              <a:gd name="T32" fmla="*/ 1111 w 2964"/>
              <a:gd name="T33" fmla="*/ 602 h 2224"/>
              <a:gd name="T34" fmla="*/ 1343 w 2964"/>
              <a:gd name="T35" fmla="*/ 707 h 2224"/>
              <a:gd name="T36" fmla="*/ 1343 w 2964"/>
              <a:gd name="T37" fmla="*/ 1031 h 2224"/>
              <a:gd name="T38" fmla="*/ 1111 w 2964"/>
              <a:gd name="T39" fmla="*/ 1135 h 2224"/>
              <a:gd name="T40" fmla="*/ 880 w 2964"/>
              <a:gd name="T41" fmla="*/ 1031 h 2224"/>
              <a:gd name="T42" fmla="*/ 880 w 2964"/>
              <a:gd name="T43" fmla="*/ 707 h 2224"/>
              <a:gd name="T44" fmla="*/ 509 w 2964"/>
              <a:gd name="T45" fmla="*/ 741 h 2224"/>
              <a:gd name="T46" fmla="*/ 787 w 2964"/>
              <a:gd name="T47" fmla="*/ 1297 h 2224"/>
              <a:gd name="T48" fmla="*/ 231 w 2964"/>
              <a:gd name="T49" fmla="*/ 1297 h 2224"/>
              <a:gd name="T50" fmla="*/ 509 w 2964"/>
              <a:gd name="T51" fmla="*/ 741 h 2224"/>
              <a:gd name="T52" fmla="*/ 1111 w 2964"/>
              <a:gd name="T53" fmla="*/ 1945 h 2224"/>
              <a:gd name="T54" fmla="*/ 648 w 2964"/>
              <a:gd name="T55" fmla="*/ 1945 h 2224"/>
              <a:gd name="T56" fmla="*/ 648 w 2964"/>
              <a:gd name="T57" fmla="*/ 1482 h 2224"/>
              <a:gd name="T58" fmla="*/ 1111 w 2964"/>
              <a:gd name="T59" fmla="*/ 1482 h 2224"/>
              <a:gd name="T60" fmla="*/ 1111 w 2964"/>
              <a:gd name="T61" fmla="*/ 1945 h 2224"/>
              <a:gd name="T62" fmla="*/ 1528 w 2964"/>
              <a:gd name="T63" fmla="*/ 1853 h 2224"/>
              <a:gd name="T64" fmla="*/ 1297 w 2964"/>
              <a:gd name="T65" fmla="*/ 1621 h 2224"/>
              <a:gd name="T66" fmla="*/ 1528 w 2964"/>
              <a:gd name="T67" fmla="*/ 1390 h 2224"/>
              <a:gd name="T68" fmla="*/ 1760 w 2964"/>
              <a:gd name="T69" fmla="*/ 1621 h 2224"/>
              <a:gd name="T70" fmla="*/ 1528 w 2964"/>
              <a:gd name="T71" fmla="*/ 1853 h 2224"/>
              <a:gd name="T72" fmla="*/ 2223 w 2964"/>
              <a:gd name="T73" fmla="*/ 1945 h 2224"/>
              <a:gd name="T74" fmla="*/ 1945 w 2964"/>
              <a:gd name="T75" fmla="*/ 1668 h 2224"/>
              <a:gd name="T76" fmla="*/ 2223 w 2964"/>
              <a:gd name="T77" fmla="*/ 1390 h 2224"/>
              <a:gd name="T78" fmla="*/ 2500 w 2964"/>
              <a:gd name="T79" fmla="*/ 1668 h 2224"/>
              <a:gd name="T80" fmla="*/ 2223 w 2964"/>
              <a:gd name="T81" fmla="*/ 1945 h 2224"/>
              <a:gd name="T82" fmla="*/ 2500 w 2964"/>
              <a:gd name="T83" fmla="*/ 1158 h 2224"/>
              <a:gd name="T84" fmla="*/ 2223 w 2964"/>
              <a:gd name="T85" fmla="*/ 880 h 2224"/>
              <a:gd name="T86" fmla="*/ 2500 w 2964"/>
              <a:gd name="T87" fmla="*/ 602 h 2224"/>
              <a:gd name="T88" fmla="*/ 2777 w 2964"/>
              <a:gd name="T89" fmla="*/ 880 h 2224"/>
              <a:gd name="T90" fmla="*/ 2500 w 2964"/>
              <a:gd name="T91" fmla="*/ 1158 h 2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964" h="2224">
                <a:moveTo>
                  <a:pt x="2685" y="278"/>
                </a:moveTo>
                <a:cubicBezTo>
                  <a:pt x="1181" y="278"/>
                  <a:pt x="1181" y="278"/>
                  <a:pt x="1181" y="278"/>
                </a:cubicBezTo>
                <a:cubicBezTo>
                  <a:pt x="1111" y="278"/>
                  <a:pt x="1042" y="243"/>
                  <a:pt x="1019" y="174"/>
                </a:cubicBezTo>
                <a:cubicBezTo>
                  <a:pt x="972" y="105"/>
                  <a:pt x="972" y="105"/>
                  <a:pt x="972" y="105"/>
                </a:cubicBezTo>
                <a:cubicBezTo>
                  <a:pt x="949" y="35"/>
                  <a:pt x="880" y="0"/>
                  <a:pt x="81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23"/>
                  <a:pt x="0" y="2223"/>
                  <a:pt x="0" y="2223"/>
                </a:cubicBezTo>
                <a:cubicBezTo>
                  <a:pt x="2963" y="2223"/>
                  <a:pt x="2963" y="2223"/>
                  <a:pt x="2963" y="2223"/>
                </a:cubicBezTo>
                <a:cubicBezTo>
                  <a:pt x="2963" y="556"/>
                  <a:pt x="2963" y="556"/>
                  <a:pt x="2963" y="556"/>
                </a:cubicBezTo>
                <a:cubicBezTo>
                  <a:pt x="2963" y="406"/>
                  <a:pt x="2835" y="278"/>
                  <a:pt x="2685" y="278"/>
                </a:cubicBezTo>
                <a:close/>
                <a:moveTo>
                  <a:pt x="1574" y="788"/>
                </a:moveTo>
                <a:cubicBezTo>
                  <a:pt x="2038" y="788"/>
                  <a:pt x="2038" y="788"/>
                  <a:pt x="2038" y="788"/>
                </a:cubicBezTo>
                <a:cubicBezTo>
                  <a:pt x="2038" y="1251"/>
                  <a:pt x="2038" y="1251"/>
                  <a:pt x="2038" y="1251"/>
                </a:cubicBezTo>
                <a:cubicBezTo>
                  <a:pt x="1574" y="1251"/>
                  <a:pt x="1574" y="1251"/>
                  <a:pt x="1574" y="1251"/>
                </a:cubicBezTo>
                <a:lnTo>
                  <a:pt x="1574" y="788"/>
                </a:lnTo>
                <a:close/>
                <a:moveTo>
                  <a:pt x="880" y="707"/>
                </a:moveTo>
                <a:cubicBezTo>
                  <a:pt x="1111" y="602"/>
                  <a:pt x="1111" y="602"/>
                  <a:pt x="1111" y="602"/>
                </a:cubicBezTo>
                <a:cubicBezTo>
                  <a:pt x="1343" y="707"/>
                  <a:pt x="1343" y="707"/>
                  <a:pt x="1343" y="707"/>
                </a:cubicBezTo>
                <a:cubicBezTo>
                  <a:pt x="1343" y="1031"/>
                  <a:pt x="1343" y="1031"/>
                  <a:pt x="1343" y="1031"/>
                </a:cubicBezTo>
                <a:cubicBezTo>
                  <a:pt x="1111" y="1135"/>
                  <a:pt x="1111" y="1135"/>
                  <a:pt x="1111" y="1135"/>
                </a:cubicBezTo>
                <a:cubicBezTo>
                  <a:pt x="880" y="1031"/>
                  <a:pt x="880" y="1031"/>
                  <a:pt x="880" y="1031"/>
                </a:cubicBezTo>
                <a:lnTo>
                  <a:pt x="880" y="707"/>
                </a:lnTo>
                <a:close/>
                <a:moveTo>
                  <a:pt x="509" y="741"/>
                </a:moveTo>
                <a:cubicBezTo>
                  <a:pt x="787" y="1297"/>
                  <a:pt x="787" y="1297"/>
                  <a:pt x="787" y="1297"/>
                </a:cubicBezTo>
                <a:cubicBezTo>
                  <a:pt x="231" y="1297"/>
                  <a:pt x="231" y="1297"/>
                  <a:pt x="231" y="1297"/>
                </a:cubicBezTo>
                <a:lnTo>
                  <a:pt x="509" y="741"/>
                </a:lnTo>
                <a:close/>
                <a:moveTo>
                  <a:pt x="1111" y="1945"/>
                </a:moveTo>
                <a:cubicBezTo>
                  <a:pt x="648" y="1945"/>
                  <a:pt x="648" y="1945"/>
                  <a:pt x="648" y="1945"/>
                </a:cubicBezTo>
                <a:cubicBezTo>
                  <a:pt x="648" y="1482"/>
                  <a:pt x="648" y="1482"/>
                  <a:pt x="648" y="1482"/>
                </a:cubicBezTo>
                <a:cubicBezTo>
                  <a:pt x="1111" y="1482"/>
                  <a:pt x="1111" y="1482"/>
                  <a:pt x="1111" y="1482"/>
                </a:cubicBezTo>
                <a:lnTo>
                  <a:pt x="1111" y="1945"/>
                </a:lnTo>
                <a:close/>
                <a:moveTo>
                  <a:pt x="1528" y="1853"/>
                </a:moveTo>
                <a:cubicBezTo>
                  <a:pt x="1401" y="1853"/>
                  <a:pt x="1297" y="1749"/>
                  <a:pt x="1297" y="1621"/>
                </a:cubicBezTo>
                <a:cubicBezTo>
                  <a:pt x="1297" y="1494"/>
                  <a:pt x="1401" y="1390"/>
                  <a:pt x="1528" y="1390"/>
                </a:cubicBezTo>
                <a:cubicBezTo>
                  <a:pt x="1656" y="1390"/>
                  <a:pt x="1760" y="1494"/>
                  <a:pt x="1760" y="1621"/>
                </a:cubicBezTo>
                <a:cubicBezTo>
                  <a:pt x="1760" y="1749"/>
                  <a:pt x="1656" y="1853"/>
                  <a:pt x="1528" y="1853"/>
                </a:cubicBezTo>
                <a:close/>
                <a:moveTo>
                  <a:pt x="2223" y="1945"/>
                </a:moveTo>
                <a:cubicBezTo>
                  <a:pt x="1945" y="1668"/>
                  <a:pt x="1945" y="1668"/>
                  <a:pt x="1945" y="1668"/>
                </a:cubicBezTo>
                <a:cubicBezTo>
                  <a:pt x="2223" y="1390"/>
                  <a:pt x="2223" y="1390"/>
                  <a:pt x="2223" y="1390"/>
                </a:cubicBezTo>
                <a:cubicBezTo>
                  <a:pt x="2500" y="1668"/>
                  <a:pt x="2500" y="1668"/>
                  <a:pt x="2500" y="1668"/>
                </a:cubicBezTo>
                <a:lnTo>
                  <a:pt x="2223" y="1945"/>
                </a:lnTo>
                <a:close/>
                <a:moveTo>
                  <a:pt x="2500" y="1158"/>
                </a:moveTo>
                <a:cubicBezTo>
                  <a:pt x="2349" y="1158"/>
                  <a:pt x="2223" y="1031"/>
                  <a:pt x="2223" y="880"/>
                </a:cubicBezTo>
                <a:cubicBezTo>
                  <a:pt x="2223" y="730"/>
                  <a:pt x="2349" y="602"/>
                  <a:pt x="2500" y="602"/>
                </a:cubicBezTo>
                <a:cubicBezTo>
                  <a:pt x="2650" y="602"/>
                  <a:pt x="2777" y="730"/>
                  <a:pt x="2777" y="880"/>
                </a:cubicBezTo>
                <a:cubicBezTo>
                  <a:pt x="2777" y="1031"/>
                  <a:pt x="2650" y="1158"/>
                  <a:pt x="2500" y="115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p14="http://schemas.microsoft.com/office/powerpoint/2010/main" xmlns:p15="http://schemas.microsoft.com/office/powerpoint/2012/main"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p14="http://schemas.microsoft.com/office/powerpoint/2010/main" xmlns:p15="http://schemas.microsoft.com/office/powerpoint/2012/main"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007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5FF4F054-87EC-0946-87A8-CF7708DEDE3F}"/>
              </a:ext>
            </a:extLst>
          </p:cNvPr>
          <p:cNvSpPr txBox="1"/>
          <p:nvPr/>
        </p:nvSpPr>
        <p:spPr>
          <a:xfrm>
            <a:off x="9789845" y="5136594"/>
            <a:ext cx="1210969" cy="279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lvl="0" indent="0" algn="ctr" defTabSz="1218590" fontAlgn="auto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Developers</a:t>
            </a:r>
          </a:p>
          <a:p>
            <a:pPr marL="0" marR="0" lvl="0" indent="0" algn="l" defTabSz="121859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2" name="Freeform 3">
            <a:extLst>
              <a:ext uri="{FF2B5EF4-FFF2-40B4-BE49-F238E27FC236}">
                <a16:creationId xmlns:a16="http://schemas.microsoft.com/office/drawing/2014/main" id="{6E77C31D-998A-EB43-89DE-83EF87CDFE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97178" y="4612201"/>
            <a:ext cx="396302" cy="465586"/>
          </a:xfrm>
          <a:custGeom>
            <a:avLst/>
            <a:gdLst>
              <a:gd name="T0" fmla="*/ 903 w 2524"/>
              <a:gd name="T1" fmla="*/ 1470 h 2964"/>
              <a:gd name="T2" fmla="*/ 822 w 2524"/>
              <a:gd name="T3" fmla="*/ 938 h 2964"/>
              <a:gd name="T4" fmla="*/ 1262 w 2524"/>
              <a:gd name="T5" fmla="*/ 1378 h 2964"/>
              <a:gd name="T6" fmla="*/ 1609 w 2524"/>
              <a:gd name="T7" fmla="*/ 1019 h 2964"/>
              <a:gd name="T8" fmla="*/ 1725 w 2524"/>
              <a:gd name="T9" fmla="*/ 799 h 2964"/>
              <a:gd name="T10" fmla="*/ 1713 w 2524"/>
              <a:gd name="T11" fmla="*/ 440 h 2964"/>
              <a:gd name="T12" fmla="*/ 1297 w 2524"/>
              <a:gd name="T13" fmla="*/ 0 h 2964"/>
              <a:gd name="T14" fmla="*/ 822 w 2524"/>
              <a:gd name="T15" fmla="*/ 463 h 2964"/>
              <a:gd name="T16" fmla="*/ 799 w 2524"/>
              <a:gd name="T17" fmla="*/ 799 h 2964"/>
              <a:gd name="T18" fmla="*/ 2442 w 2524"/>
              <a:gd name="T19" fmla="*/ 2061 h 2964"/>
              <a:gd name="T20" fmla="*/ 1621 w 2524"/>
              <a:gd name="T21" fmla="*/ 1470 h 2964"/>
              <a:gd name="T22" fmla="*/ 903 w 2524"/>
              <a:gd name="T23" fmla="*/ 1470 h 2964"/>
              <a:gd name="T24" fmla="*/ 81 w 2524"/>
              <a:gd name="T25" fmla="*/ 2061 h 2964"/>
              <a:gd name="T26" fmla="*/ 428 w 2524"/>
              <a:gd name="T27" fmla="*/ 2639 h 2964"/>
              <a:gd name="T28" fmla="*/ 567 w 2524"/>
              <a:gd name="T29" fmla="*/ 1852 h 2964"/>
              <a:gd name="T30" fmla="*/ 2095 w 2524"/>
              <a:gd name="T31" fmla="*/ 1991 h 2964"/>
              <a:gd name="T32" fmla="*/ 2523 w 2524"/>
              <a:gd name="T33" fmla="*/ 2639 h 2964"/>
              <a:gd name="T34" fmla="*/ 567 w 2524"/>
              <a:gd name="T35" fmla="*/ 1945 h 2964"/>
              <a:gd name="T36" fmla="*/ 521 w 2524"/>
              <a:gd name="T37" fmla="*/ 2916 h 2964"/>
              <a:gd name="T38" fmla="*/ 1956 w 2524"/>
              <a:gd name="T39" fmla="*/ 2963 h 2964"/>
              <a:gd name="T40" fmla="*/ 2003 w 2524"/>
              <a:gd name="T41" fmla="*/ 1991 h 2964"/>
              <a:gd name="T42" fmla="*/ 1030 w 2524"/>
              <a:gd name="T43" fmla="*/ 2303 h 2964"/>
              <a:gd name="T44" fmla="*/ 787 w 2524"/>
              <a:gd name="T45" fmla="*/ 2453 h 2964"/>
              <a:gd name="T46" fmla="*/ 1030 w 2524"/>
              <a:gd name="T47" fmla="*/ 2604 h 2964"/>
              <a:gd name="T48" fmla="*/ 1019 w 2524"/>
              <a:gd name="T49" fmla="*/ 2696 h 2964"/>
              <a:gd name="T50" fmla="*/ 695 w 2524"/>
              <a:gd name="T51" fmla="*/ 2500 h 2964"/>
              <a:gd name="T52" fmla="*/ 706 w 2524"/>
              <a:gd name="T53" fmla="*/ 2396 h 2964"/>
              <a:gd name="T54" fmla="*/ 1030 w 2524"/>
              <a:gd name="T55" fmla="*/ 2223 h 2964"/>
              <a:gd name="T56" fmla="*/ 1401 w 2524"/>
              <a:gd name="T57" fmla="*/ 2223 h 2964"/>
              <a:gd name="T58" fmla="*/ 1204 w 2524"/>
              <a:gd name="T59" fmla="*/ 2696 h 2964"/>
              <a:gd name="T60" fmla="*/ 1123 w 2524"/>
              <a:gd name="T61" fmla="*/ 2685 h 2964"/>
              <a:gd name="T62" fmla="*/ 1320 w 2524"/>
              <a:gd name="T63" fmla="*/ 2211 h 2964"/>
              <a:gd name="T64" fmla="*/ 1401 w 2524"/>
              <a:gd name="T65" fmla="*/ 2223 h 2964"/>
              <a:gd name="T66" fmla="*/ 1818 w 2524"/>
              <a:gd name="T67" fmla="*/ 2511 h 2964"/>
              <a:gd name="T68" fmla="*/ 1493 w 2524"/>
              <a:gd name="T69" fmla="*/ 2685 h 2964"/>
              <a:gd name="T70" fmla="*/ 1505 w 2524"/>
              <a:gd name="T71" fmla="*/ 2592 h 2964"/>
              <a:gd name="T72" fmla="*/ 1505 w 2524"/>
              <a:gd name="T73" fmla="*/ 2314 h 2964"/>
              <a:gd name="T74" fmla="*/ 1493 w 2524"/>
              <a:gd name="T75" fmla="*/ 2223 h 2964"/>
              <a:gd name="T76" fmla="*/ 1818 w 2524"/>
              <a:gd name="T77" fmla="*/ 2384 h 2964"/>
              <a:gd name="T78" fmla="*/ 1829 w 2524"/>
              <a:gd name="T79" fmla="*/ 2488 h 2964"/>
              <a:gd name="T80" fmla="*/ 1621 w 2524"/>
              <a:gd name="T81" fmla="*/ 1470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524" h="2964">
                <a:moveTo>
                  <a:pt x="903" y="1470"/>
                </a:moveTo>
                <a:lnTo>
                  <a:pt x="903" y="1470"/>
                </a:lnTo>
                <a:close/>
                <a:moveTo>
                  <a:pt x="799" y="799"/>
                </a:moveTo>
                <a:cubicBezTo>
                  <a:pt x="822" y="938"/>
                  <a:pt x="822" y="938"/>
                  <a:pt x="822" y="938"/>
                </a:cubicBezTo>
                <a:cubicBezTo>
                  <a:pt x="822" y="984"/>
                  <a:pt x="868" y="1019"/>
                  <a:pt x="915" y="1019"/>
                </a:cubicBezTo>
                <a:cubicBezTo>
                  <a:pt x="961" y="1366"/>
                  <a:pt x="1216" y="1378"/>
                  <a:pt x="1262" y="1378"/>
                </a:cubicBezTo>
                <a:cubicBezTo>
                  <a:pt x="1273" y="1378"/>
                  <a:pt x="1273" y="1378"/>
                  <a:pt x="1273" y="1378"/>
                </a:cubicBezTo>
                <a:cubicBezTo>
                  <a:pt x="1308" y="1378"/>
                  <a:pt x="1563" y="1366"/>
                  <a:pt x="1609" y="1019"/>
                </a:cubicBezTo>
                <a:cubicBezTo>
                  <a:pt x="1656" y="1019"/>
                  <a:pt x="1702" y="984"/>
                  <a:pt x="1702" y="938"/>
                </a:cubicBezTo>
                <a:cubicBezTo>
                  <a:pt x="1725" y="799"/>
                  <a:pt x="1725" y="799"/>
                  <a:pt x="1725" y="799"/>
                </a:cubicBezTo>
                <a:cubicBezTo>
                  <a:pt x="1736" y="764"/>
                  <a:pt x="1713" y="729"/>
                  <a:pt x="1679" y="706"/>
                </a:cubicBezTo>
                <a:cubicBezTo>
                  <a:pt x="1690" y="648"/>
                  <a:pt x="1713" y="544"/>
                  <a:pt x="1713" y="440"/>
                </a:cubicBezTo>
                <a:cubicBezTo>
                  <a:pt x="1702" y="278"/>
                  <a:pt x="1563" y="104"/>
                  <a:pt x="1366" y="93"/>
                </a:cubicBezTo>
                <a:cubicBezTo>
                  <a:pt x="1297" y="0"/>
                  <a:pt x="1297" y="0"/>
                  <a:pt x="1297" y="0"/>
                </a:cubicBezTo>
                <a:cubicBezTo>
                  <a:pt x="810" y="23"/>
                  <a:pt x="822" y="417"/>
                  <a:pt x="822" y="417"/>
                </a:cubicBezTo>
                <a:cubicBezTo>
                  <a:pt x="822" y="463"/>
                  <a:pt x="822" y="463"/>
                  <a:pt x="822" y="463"/>
                </a:cubicBezTo>
                <a:cubicBezTo>
                  <a:pt x="822" y="556"/>
                  <a:pt x="834" y="648"/>
                  <a:pt x="845" y="706"/>
                </a:cubicBezTo>
                <a:cubicBezTo>
                  <a:pt x="810" y="729"/>
                  <a:pt x="799" y="764"/>
                  <a:pt x="799" y="799"/>
                </a:cubicBezTo>
                <a:close/>
                <a:moveTo>
                  <a:pt x="2523" y="2639"/>
                </a:moveTo>
                <a:cubicBezTo>
                  <a:pt x="2442" y="2061"/>
                  <a:pt x="2442" y="2061"/>
                  <a:pt x="2442" y="2061"/>
                </a:cubicBezTo>
                <a:cubicBezTo>
                  <a:pt x="2430" y="1933"/>
                  <a:pt x="2349" y="1817"/>
                  <a:pt x="2233" y="1760"/>
                </a:cubicBezTo>
                <a:cubicBezTo>
                  <a:pt x="1621" y="1470"/>
                  <a:pt x="1621" y="1470"/>
                  <a:pt x="1621" y="1470"/>
                </a:cubicBezTo>
                <a:cubicBezTo>
                  <a:pt x="1621" y="1482"/>
                  <a:pt x="1517" y="1586"/>
                  <a:pt x="1262" y="1586"/>
                </a:cubicBezTo>
                <a:cubicBezTo>
                  <a:pt x="1007" y="1586"/>
                  <a:pt x="903" y="1482"/>
                  <a:pt x="903" y="1470"/>
                </a:cubicBezTo>
                <a:cubicBezTo>
                  <a:pt x="289" y="1760"/>
                  <a:pt x="289" y="1760"/>
                  <a:pt x="289" y="1760"/>
                </a:cubicBezTo>
                <a:cubicBezTo>
                  <a:pt x="174" y="1817"/>
                  <a:pt x="93" y="1933"/>
                  <a:pt x="81" y="2061"/>
                </a:cubicBezTo>
                <a:cubicBezTo>
                  <a:pt x="0" y="2639"/>
                  <a:pt x="0" y="2639"/>
                  <a:pt x="0" y="2639"/>
                </a:cubicBezTo>
                <a:cubicBezTo>
                  <a:pt x="428" y="2639"/>
                  <a:pt x="428" y="2639"/>
                  <a:pt x="428" y="2639"/>
                </a:cubicBezTo>
                <a:cubicBezTo>
                  <a:pt x="428" y="1991"/>
                  <a:pt x="428" y="1991"/>
                  <a:pt x="428" y="1991"/>
                </a:cubicBezTo>
                <a:cubicBezTo>
                  <a:pt x="428" y="1910"/>
                  <a:pt x="486" y="1852"/>
                  <a:pt x="567" y="1852"/>
                </a:cubicBezTo>
                <a:cubicBezTo>
                  <a:pt x="1956" y="1852"/>
                  <a:pt x="1956" y="1852"/>
                  <a:pt x="1956" y="1852"/>
                </a:cubicBezTo>
                <a:cubicBezTo>
                  <a:pt x="2038" y="1852"/>
                  <a:pt x="2095" y="1910"/>
                  <a:pt x="2095" y="1991"/>
                </a:cubicBezTo>
                <a:cubicBezTo>
                  <a:pt x="2095" y="2639"/>
                  <a:pt x="2095" y="2639"/>
                  <a:pt x="2095" y="2639"/>
                </a:cubicBezTo>
                <a:lnTo>
                  <a:pt x="2523" y="2639"/>
                </a:lnTo>
                <a:close/>
                <a:moveTo>
                  <a:pt x="1956" y="1945"/>
                </a:moveTo>
                <a:cubicBezTo>
                  <a:pt x="567" y="1945"/>
                  <a:pt x="567" y="1945"/>
                  <a:pt x="567" y="1945"/>
                </a:cubicBezTo>
                <a:cubicBezTo>
                  <a:pt x="544" y="1945"/>
                  <a:pt x="521" y="1968"/>
                  <a:pt x="521" y="1991"/>
                </a:cubicBezTo>
                <a:cubicBezTo>
                  <a:pt x="521" y="2916"/>
                  <a:pt x="521" y="2916"/>
                  <a:pt x="521" y="2916"/>
                </a:cubicBezTo>
                <a:cubicBezTo>
                  <a:pt x="521" y="2940"/>
                  <a:pt x="544" y="2963"/>
                  <a:pt x="567" y="2963"/>
                </a:cubicBezTo>
                <a:cubicBezTo>
                  <a:pt x="1956" y="2963"/>
                  <a:pt x="1956" y="2963"/>
                  <a:pt x="1956" y="2963"/>
                </a:cubicBezTo>
                <a:cubicBezTo>
                  <a:pt x="1980" y="2963"/>
                  <a:pt x="2003" y="2940"/>
                  <a:pt x="2003" y="2916"/>
                </a:cubicBezTo>
                <a:cubicBezTo>
                  <a:pt x="2003" y="1991"/>
                  <a:pt x="2003" y="1991"/>
                  <a:pt x="2003" y="1991"/>
                </a:cubicBezTo>
                <a:cubicBezTo>
                  <a:pt x="2003" y="1968"/>
                  <a:pt x="1980" y="1945"/>
                  <a:pt x="1956" y="1945"/>
                </a:cubicBezTo>
                <a:close/>
                <a:moveTo>
                  <a:pt x="1030" y="2303"/>
                </a:moveTo>
                <a:cubicBezTo>
                  <a:pt x="1030" y="2314"/>
                  <a:pt x="1030" y="2314"/>
                  <a:pt x="1019" y="2314"/>
                </a:cubicBezTo>
                <a:cubicBezTo>
                  <a:pt x="787" y="2453"/>
                  <a:pt x="787" y="2453"/>
                  <a:pt x="787" y="2453"/>
                </a:cubicBezTo>
                <a:cubicBezTo>
                  <a:pt x="1019" y="2592"/>
                  <a:pt x="1019" y="2592"/>
                  <a:pt x="1019" y="2592"/>
                </a:cubicBezTo>
                <a:cubicBezTo>
                  <a:pt x="1030" y="2592"/>
                  <a:pt x="1030" y="2604"/>
                  <a:pt x="1030" y="2604"/>
                </a:cubicBezTo>
                <a:cubicBezTo>
                  <a:pt x="1030" y="2685"/>
                  <a:pt x="1030" y="2685"/>
                  <a:pt x="1030" y="2685"/>
                </a:cubicBezTo>
                <a:lnTo>
                  <a:pt x="1019" y="2696"/>
                </a:lnTo>
                <a:cubicBezTo>
                  <a:pt x="706" y="2523"/>
                  <a:pt x="706" y="2523"/>
                  <a:pt x="706" y="2523"/>
                </a:cubicBezTo>
                <a:cubicBezTo>
                  <a:pt x="695" y="2511"/>
                  <a:pt x="695" y="2511"/>
                  <a:pt x="695" y="2500"/>
                </a:cubicBezTo>
                <a:cubicBezTo>
                  <a:pt x="695" y="2418"/>
                  <a:pt x="695" y="2418"/>
                  <a:pt x="695" y="2418"/>
                </a:cubicBezTo>
                <a:cubicBezTo>
                  <a:pt x="695" y="2407"/>
                  <a:pt x="695" y="2407"/>
                  <a:pt x="706" y="2396"/>
                </a:cubicBezTo>
                <a:cubicBezTo>
                  <a:pt x="1019" y="2211"/>
                  <a:pt x="1019" y="2211"/>
                  <a:pt x="1019" y="2211"/>
                </a:cubicBezTo>
                <a:cubicBezTo>
                  <a:pt x="1019" y="2211"/>
                  <a:pt x="1030" y="2211"/>
                  <a:pt x="1030" y="2223"/>
                </a:cubicBezTo>
                <a:lnTo>
                  <a:pt x="1030" y="2303"/>
                </a:lnTo>
                <a:close/>
                <a:moveTo>
                  <a:pt x="1401" y="2223"/>
                </a:moveTo>
                <a:cubicBezTo>
                  <a:pt x="1216" y="2685"/>
                  <a:pt x="1216" y="2685"/>
                  <a:pt x="1216" y="2685"/>
                </a:cubicBezTo>
                <a:cubicBezTo>
                  <a:pt x="1216" y="2696"/>
                  <a:pt x="1204" y="2696"/>
                  <a:pt x="1204" y="2696"/>
                </a:cubicBezTo>
                <a:cubicBezTo>
                  <a:pt x="1134" y="2696"/>
                  <a:pt x="1134" y="2696"/>
                  <a:pt x="1134" y="2696"/>
                </a:cubicBezTo>
                <a:cubicBezTo>
                  <a:pt x="1134" y="2696"/>
                  <a:pt x="1123" y="2696"/>
                  <a:pt x="1123" y="2685"/>
                </a:cubicBezTo>
                <a:cubicBezTo>
                  <a:pt x="1308" y="2222"/>
                  <a:pt x="1308" y="2223"/>
                  <a:pt x="1308" y="2223"/>
                </a:cubicBezTo>
                <a:cubicBezTo>
                  <a:pt x="1308" y="2211"/>
                  <a:pt x="1320" y="2211"/>
                  <a:pt x="1320" y="2211"/>
                </a:cubicBezTo>
                <a:cubicBezTo>
                  <a:pt x="1389" y="2211"/>
                  <a:pt x="1389" y="2211"/>
                  <a:pt x="1389" y="2211"/>
                </a:cubicBezTo>
                <a:cubicBezTo>
                  <a:pt x="1389" y="2211"/>
                  <a:pt x="1401" y="2211"/>
                  <a:pt x="1401" y="2223"/>
                </a:cubicBezTo>
                <a:close/>
                <a:moveTo>
                  <a:pt x="1829" y="2488"/>
                </a:moveTo>
                <a:cubicBezTo>
                  <a:pt x="1829" y="2500"/>
                  <a:pt x="1829" y="2500"/>
                  <a:pt x="1818" y="2511"/>
                </a:cubicBezTo>
                <a:cubicBezTo>
                  <a:pt x="1505" y="2696"/>
                  <a:pt x="1505" y="2696"/>
                  <a:pt x="1505" y="2696"/>
                </a:cubicBezTo>
                <a:lnTo>
                  <a:pt x="1493" y="2685"/>
                </a:lnTo>
                <a:cubicBezTo>
                  <a:pt x="1493" y="2604"/>
                  <a:pt x="1493" y="2604"/>
                  <a:pt x="1493" y="2604"/>
                </a:cubicBezTo>
                <a:cubicBezTo>
                  <a:pt x="1493" y="2592"/>
                  <a:pt x="1493" y="2592"/>
                  <a:pt x="1505" y="2592"/>
                </a:cubicBezTo>
                <a:cubicBezTo>
                  <a:pt x="1736" y="2453"/>
                  <a:pt x="1736" y="2453"/>
                  <a:pt x="1736" y="2453"/>
                </a:cubicBezTo>
                <a:cubicBezTo>
                  <a:pt x="1505" y="2314"/>
                  <a:pt x="1505" y="2314"/>
                  <a:pt x="1505" y="2314"/>
                </a:cubicBezTo>
                <a:cubicBezTo>
                  <a:pt x="1493" y="2314"/>
                  <a:pt x="1493" y="2303"/>
                  <a:pt x="1493" y="2303"/>
                </a:cubicBezTo>
                <a:cubicBezTo>
                  <a:pt x="1493" y="2222"/>
                  <a:pt x="1493" y="2223"/>
                  <a:pt x="1493" y="2223"/>
                </a:cubicBezTo>
                <a:cubicBezTo>
                  <a:pt x="1493" y="2211"/>
                  <a:pt x="1505" y="2211"/>
                  <a:pt x="1505" y="2211"/>
                </a:cubicBezTo>
                <a:cubicBezTo>
                  <a:pt x="1818" y="2384"/>
                  <a:pt x="1818" y="2384"/>
                  <a:pt x="1818" y="2384"/>
                </a:cubicBezTo>
                <a:cubicBezTo>
                  <a:pt x="1829" y="2396"/>
                  <a:pt x="1829" y="2396"/>
                  <a:pt x="1829" y="2407"/>
                </a:cubicBezTo>
                <a:lnTo>
                  <a:pt x="1829" y="2488"/>
                </a:lnTo>
                <a:close/>
                <a:moveTo>
                  <a:pt x="1621" y="1470"/>
                </a:moveTo>
                <a:lnTo>
                  <a:pt x="1621" y="147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p14="http://schemas.microsoft.com/office/powerpoint/2010/main" xmlns:p15="http://schemas.microsoft.com/office/powerpoint/2012/main"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p14="http://schemas.microsoft.com/office/powerpoint/2010/main" xmlns:p15="http://schemas.microsoft.com/office/powerpoint/2012/main"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solidFill>
                  <a:sysClr val="windowText" lastClr="000000"/>
                </a:solidFill>
              </a:ln>
              <a:solidFill>
                <a:srgbClr val="00758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165849FE-E769-3A4A-A980-7F9E082C8381}"/>
              </a:ext>
            </a:extLst>
          </p:cNvPr>
          <p:cNvSpPr txBox="1"/>
          <p:nvPr/>
        </p:nvSpPr>
        <p:spPr>
          <a:xfrm>
            <a:off x="5411618" y="4165284"/>
            <a:ext cx="1731759" cy="3254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942">
              <a:lnSpc>
                <a:spcPct val="80000"/>
              </a:lnSpc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Autonomous</a:t>
            </a:r>
          </a:p>
          <a:p>
            <a:pPr algn="ctr" defTabSz="913942">
              <a:lnSpc>
                <a:spcPct val="80000"/>
              </a:lnSpc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Data Warehouse</a:t>
            </a:r>
          </a:p>
        </p:txBody>
      </p:sp>
      <p:sp>
        <p:nvSpPr>
          <p:cNvPr id="564" name="Pentagon 563">
            <a:extLst>
              <a:ext uri="{FF2B5EF4-FFF2-40B4-BE49-F238E27FC236}">
                <a16:creationId xmlns:a16="http://schemas.microsoft.com/office/drawing/2014/main" id="{4F241730-67DA-1242-873C-3292F403C434}"/>
              </a:ext>
            </a:extLst>
          </p:cNvPr>
          <p:cNvSpPr/>
          <p:nvPr/>
        </p:nvSpPr>
        <p:spPr>
          <a:xfrm>
            <a:off x="7431323" y="1264850"/>
            <a:ext cx="1920240" cy="365760"/>
          </a:xfrm>
          <a:prstGeom prst="homePlate">
            <a:avLst>
              <a:gd name="adj" fmla="val 48490"/>
            </a:avLst>
          </a:prstGeom>
          <a:noFill/>
          <a:ln w="12700">
            <a:noFill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 b="1" dirty="0">
                <a:solidFill>
                  <a:schemeClr val="bg1"/>
                </a:solidFill>
                <a:cs typeface="Oracle Sans Extra Bold" panose="020B0803020204020204" pitchFamily="34" charset="0"/>
              </a:rPr>
              <a:t>Analyze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65" name="Pentagon 564">
            <a:extLst>
              <a:ext uri="{FF2B5EF4-FFF2-40B4-BE49-F238E27FC236}">
                <a16:creationId xmlns:a16="http://schemas.microsoft.com/office/drawing/2014/main" id="{9FDE197C-BA10-D349-998C-4BD67891AF7E}"/>
              </a:ext>
            </a:extLst>
          </p:cNvPr>
          <p:cNvSpPr/>
          <p:nvPr/>
        </p:nvSpPr>
        <p:spPr>
          <a:xfrm>
            <a:off x="4897711" y="1264850"/>
            <a:ext cx="2651760" cy="365760"/>
          </a:xfrm>
          <a:prstGeom prst="homePlate">
            <a:avLst>
              <a:gd name="adj" fmla="val 48490"/>
            </a:avLst>
          </a:prstGeom>
          <a:noFill/>
          <a:ln w="12700">
            <a:noFill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 b="1" dirty="0">
                <a:solidFill>
                  <a:schemeClr val="bg1"/>
                </a:solidFill>
                <a:cs typeface="Oracle Sans Extra Bold" panose="020B0803020204020204" pitchFamily="34" charset="0"/>
              </a:rPr>
              <a:t>Store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66" name="Pentagon 565">
            <a:extLst>
              <a:ext uri="{FF2B5EF4-FFF2-40B4-BE49-F238E27FC236}">
                <a16:creationId xmlns:a16="http://schemas.microsoft.com/office/drawing/2014/main" id="{F0AC540C-37EA-1741-8C2B-B056DB67F307}"/>
              </a:ext>
            </a:extLst>
          </p:cNvPr>
          <p:cNvSpPr/>
          <p:nvPr/>
        </p:nvSpPr>
        <p:spPr>
          <a:xfrm>
            <a:off x="3112048" y="1264850"/>
            <a:ext cx="1920240" cy="365760"/>
          </a:xfrm>
          <a:prstGeom prst="homePlate">
            <a:avLst>
              <a:gd name="adj" fmla="val 48490"/>
            </a:avLst>
          </a:prstGeom>
          <a:noFill/>
          <a:ln w="12700">
            <a:noFill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1600" b="1" dirty="0">
                <a:solidFill>
                  <a:schemeClr val="bg1"/>
                </a:solidFill>
                <a:cs typeface="Oracle Sans Extra Bold" panose="020B0803020204020204" pitchFamily="34" charset="0"/>
              </a:rPr>
              <a:t>Integrate</a:t>
            </a:r>
            <a:endParaRPr lang="en-US" sz="2800" b="1" dirty="0">
              <a:solidFill>
                <a:schemeClr val="bg1"/>
              </a:solidFill>
              <a:cs typeface="Oracle Sans Extra Bold" panose="020B0803020204020204" pitchFamily="34" charset="0"/>
            </a:endParaRPr>
          </a:p>
        </p:txBody>
      </p:sp>
      <p:sp>
        <p:nvSpPr>
          <p:cNvPr id="567" name="Pentagon 566">
            <a:extLst>
              <a:ext uri="{FF2B5EF4-FFF2-40B4-BE49-F238E27FC236}">
                <a16:creationId xmlns:a16="http://schemas.microsoft.com/office/drawing/2014/main" id="{A733B4F7-621D-A24D-9FCE-58EE89200264}"/>
              </a:ext>
            </a:extLst>
          </p:cNvPr>
          <p:cNvSpPr/>
          <p:nvPr/>
        </p:nvSpPr>
        <p:spPr>
          <a:xfrm>
            <a:off x="905290" y="1264850"/>
            <a:ext cx="2154484" cy="363120"/>
          </a:xfrm>
          <a:prstGeom prst="homePlate">
            <a:avLst>
              <a:gd name="adj" fmla="val 48490"/>
            </a:avLst>
          </a:prstGeom>
          <a:noFill/>
          <a:ln w="12700">
            <a:noFill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b="1" dirty="0">
                <a:solidFill>
                  <a:schemeClr val="bg1"/>
                </a:solidFill>
                <a:cs typeface="Oracle Sans Extra Bold" panose="020B0803020204020204" pitchFamily="34" charset="0"/>
              </a:rPr>
              <a:t>Connect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568" name="Picture 56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62345EC-1060-904F-ADC7-562C8349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039" y="2643524"/>
            <a:ext cx="1412916" cy="1412916"/>
          </a:xfrm>
          <a:prstGeom prst="rect">
            <a:avLst/>
          </a:prstGeom>
        </p:spPr>
      </p:pic>
      <p:pic>
        <p:nvPicPr>
          <p:cNvPr id="569" name="Picture 4" descr="Related image">
            <a:extLst>
              <a:ext uri="{FF2B5EF4-FFF2-40B4-BE49-F238E27FC236}">
                <a16:creationId xmlns:a16="http://schemas.microsoft.com/office/drawing/2014/main" id="{905EFB4F-CE54-9D47-BC88-33AD31C33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6769" y="5179678"/>
            <a:ext cx="376985" cy="3807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0" name="Picture 56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20E7A8-0043-9A43-ABA6-B425293F7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314" y="3937463"/>
            <a:ext cx="634258" cy="1085988"/>
          </a:xfrm>
          <a:prstGeom prst="rect">
            <a:avLst/>
          </a:prstGeom>
        </p:spPr>
      </p:pic>
      <p:pic>
        <p:nvPicPr>
          <p:cNvPr id="571" name="Picture 570">
            <a:extLst>
              <a:ext uri="{FF2B5EF4-FFF2-40B4-BE49-F238E27FC236}">
                <a16:creationId xmlns:a16="http://schemas.microsoft.com/office/drawing/2014/main" id="{87AE0F94-A257-6A45-9A57-B5668FA81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303" y="1998947"/>
            <a:ext cx="1142280" cy="664876"/>
          </a:xfrm>
          <a:prstGeom prst="rect">
            <a:avLst/>
          </a:prstGeom>
        </p:spPr>
      </p:pic>
      <p:pic>
        <p:nvPicPr>
          <p:cNvPr id="572" name="Picture 571">
            <a:extLst>
              <a:ext uri="{FF2B5EF4-FFF2-40B4-BE49-F238E27FC236}">
                <a16:creationId xmlns:a16="http://schemas.microsoft.com/office/drawing/2014/main" id="{B6214BBA-C64F-3E45-97F5-4C523B261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03" y="1938314"/>
            <a:ext cx="1554481" cy="860536"/>
          </a:xfrm>
          <a:prstGeom prst="rect">
            <a:avLst/>
          </a:prstGeom>
        </p:spPr>
      </p:pic>
      <p:pic>
        <p:nvPicPr>
          <p:cNvPr id="573" name="Picture 572">
            <a:extLst>
              <a:ext uri="{FF2B5EF4-FFF2-40B4-BE49-F238E27FC236}">
                <a16:creationId xmlns:a16="http://schemas.microsoft.com/office/drawing/2014/main" id="{3925BD7D-6429-1349-BCC4-0D410FEEA2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7" t="62456" r="37799" b="25325"/>
          <a:stretch>
            <a:fillRect/>
          </a:stretch>
        </p:blipFill>
        <p:spPr>
          <a:xfrm>
            <a:off x="1182431" y="4490750"/>
            <a:ext cx="1600199" cy="619546"/>
          </a:xfrm>
          <a:prstGeom prst="rect">
            <a:avLst/>
          </a:prstGeom>
        </p:spPr>
      </p:pic>
      <p:pic>
        <p:nvPicPr>
          <p:cNvPr id="574" name="Picture 573">
            <a:extLst>
              <a:ext uri="{FF2B5EF4-FFF2-40B4-BE49-F238E27FC236}">
                <a16:creationId xmlns:a16="http://schemas.microsoft.com/office/drawing/2014/main" id="{8A7AACE4-7513-2640-8F1D-E20FA7AC7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2" t="45958" r="54097" b="39638"/>
          <a:stretch>
            <a:fillRect/>
          </a:stretch>
        </p:blipFill>
        <p:spPr>
          <a:xfrm>
            <a:off x="1182432" y="3144948"/>
            <a:ext cx="1600200" cy="670271"/>
          </a:xfrm>
          <a:prstGeom prst="rect">
            <a:avLst/>
          </a:prstGeom>
        </p:spPr>
      </p:pic>
      <p:pic>
        <p:nvPicPr>
          <p:cNvPr id="575" name="Picture 574">
            <a:extLst>
              <a:ext uri="{FF2B5EF4-FFF2-40B4-BE49-F238E27FC236}">
                <a16:creationId xmlns:a16="http://schemas.microsoft.com/office/drawing/2014/main" id="{5C0699ED-09B4-4540-8ED4-AE1E7FC764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2" t="29147" r="27072" b="56793"/>
          <a:stretch>
            <a:fillRect/>
          </a:stretch>
        </p:blipFill>
        <p:spPr>
          <a:xfrm>
            <a:off x="1182432" y="1807892"/>
            <a:ext cx="1600200" cy="680885"/>
          </a:xfrm>
          <a:prstGeom prst="rect">
            <a:avLst/>
          </a:prstGeom>
        </p:spPr>
      </p:pic>
      <p:pic>
        <p:nvPicPr>
          <p:cNvPr id="576" name="Picture 575">
            <a:extLst>
              <a:ext uri="{FF2B5EF4-FFF2-40B4-BE49-F238E27FC236}">
                <a16:creationId xmlns:a16="http://schemas.microsoft.com/office/drawing/2014/main" id="{AAFC15B4-DC47-004E-AAF3-82EF1CFDAE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1" t="30412" r="64319" b="56875"/>
          <a:stretch>
            <a:fillRect/>
          </a:stretch>
        </p:blipFill>
        <p:spPr>
          <a:xfrm>
            <a:off x="1277490" y="5136672"/>
            <a:ext cx="630888" cy="619546"/>
          </a:xfrm>
          <a:prstGeom prst="rect">
            <a:avLst/>
          </a:prstGeom>
        </p:spPr>
      </p:pic>
      <p:pic>
        <p:nvPicPr>
          <p:cNvPr id="577" name="Picture 576">
            <a:extLst>
              <a:ext uri="{FF2B5EF4-FFF2-40B4-BE49-F238E27FC236}">
                <a16:creationId xmlns:a16="http://schemas.microsoft.com/office/drawing/2014/main" id="{CE8C1941-63CF-A049-9E01-2F55F6581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3" t="45958" r="36417" b="39638"/>
          <a:stretch>
            <a:fillRect/>
          </a:stretch>
        </p:blipFill>
        <p:spPr>
          <a:xfrm>
            <a:off x="1182432" y="2427966"/>
            <a:ext cx="1600200" cy="709880"/>
          </a:xfrm>
          <a:prstGeom prst="rect">
            <a:avLst/>
          </a:prstGeom>
        </p:spPr>
      </p:pic>
      <p:pic>
        <p:nvPicPr>
          <p:cNvPr id="578" name="Picture 577">
            <a:extLst>
              <a:ext uri="{FF2B5EF4-FFF2-40B4-BE49-F238E27FC236}">
                <a16:creationId xmlns:a16="http://schemas.microsoft.com/office/drawing/2014/main" id="{0D3ADB77-CDA3-D842-A71B-B2AE33B52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62456" r="55005" b="25325"/>
          <a:stretch>
            <a:fillRect/>
          </a:stretch>
        </p:blipFill>
        <p:spPr>
          <a:xfrm>
            <a:off x="1182432" y="3855081"/>
            <a:ext cx="1600200" cy="622156"/>
          </a:xfrm>
          <a:prstGeom prst="rect">
            <a:avLst/>
          </a:prstGeom>
        </p:spPr>
      </p:pic>
      <p:sp>
        <p:nvSpPr>
          <p:cNvPr id="579" name="TextBox 578">
            <a:extLst>
              <a:ext uri="{FF2B5EF4-FFF2-40B4-BE49-F238E27FC236}">
                <a16:creationId xmlns:a16="http://schemas.microsoft.com/office/drawing/2014/main" id="{D12684D9-7A20-0B41-885A-FB8787F1F66B}"/>
              </a:ext>
            </a:extLst>
          </p:cNvPr>
          <p:cNvSpPr txBox="1"/>
          <p:nvPr/>
        </p:nvSpPr>
        <p:spPr>
          <a:xfrm>
            <a:off x="7644970" y="5036634"/>
            <a:ext cx="1492946" cy="32546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394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Day by day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7D56BCB0-AF32-244A-8312-DED65367F0C4}"/>
              </a:ext>
            </a:extLst>
          </p:cNvPr>
          <p:cNvSpPr txBox="1"/>
          <p:nvPr/>
        </p:nvSpPr>
        <p:spPr>
          <a:xfrm>
            <a:off x="7644970" y="2766098"/>
            <a:ext cx="1492946" cy="32546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394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Oracle Analytics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D8816B51-6B22-ED4B-A98C-E655123B2883}"/>
              </a:ext>
            </a:extLst>
          </p:cNvPr>
          <p:cNvSpPr txBox="1"/>
          <p:nvPr/>
        </p:nvSpPr>
        <p:spPr>
          <a:xfrm>
            <a:off x="3143101" y="2640146"/>
            <a:ext cx="1858135" cy="32546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394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14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Real-time connection</a:t>
            </a:r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582" name="Oval 581">
            <a:extLst>
              <a:ext uri="{FF2B5EF4-FFF2-40B4-BE49-F238E27FC236}">
                <a16:creationId xmlns:a16="http://schemas.microsoft.com/office/drawing/2014/main" id="{08659B39-B5A3-4B46-8DDD-CC7B6F691BD2}"/>
              </a:ext>
            </a:extLst>
          </p:cNvPr>
          <p:cNvSpPr/>
          <p:nvPr/>
        </p:nvSpPr>
        <p:spPr>
          <a:xfrm>
            <a:off x="3660688" y="1797009"/>
            <a:ext cx="822960" cy="822960"/>
          </a:xfrm>
          <a:prstGeom prst="ellipse">
            <a:avLst/>
          </a:prstGeom>
          <a:solidFill>
            <a:srgbClr val="BC4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Left-Right Arrow 582">
            <a:extLst>
              <a:ext uri="{FF2B5EF4-FFF2-40B4-BE49-F238E27FC236}">
                <a16:creationId xmlns:a16="http://schemas.microsoft.com/office/drawing/2014/main" id="{80F553B2-DF75-4445-A6B6-C8CCA65E47A0}"/>
              </a:ext>
            </a:extLst>
          </p:cNvPr>
          <p:cNvSpPr/>
          <p:nvPr/>
        </p:nvSpPr>
        <p:spPr>
          <a:xfrm>
            <a:off x="3776607" y="2098365"/>
            <a:ext cx="591123" cy="220248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E504E042-6B1E-B74B-B35C-3775A6DE840A}"/>
              </a:ext>
            </a:extLst>
          </p:cNvPr>
          <p:cNvGrpSpPr/>
          <p:nvPr/>
        </p:nvGrpSpPr>
        <p:grpSpPr>
          <a:xfrm>
            <a:off x="3660688" y="3124652"/>
            <a:ext cx="822960" cy="822960"/>
            <a:chOff x="3674751" y="3310000"/>
            <a:chExt cx="822960" cy="822960"/>
          </a:xfrm>
        </p:grpSpPr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869FBEE1-B892-6640-841A-94A550E0A378}"/>
                </a:ext>
              </a:extLst>
            </p:cNvPr>
            <p:cNvSpPr/>
            <p:nvPr/>
          </p:nvSpPr>
          <p:spPr>
            <a:xfrm>
              <a:off x="3674751" y="3310000"/>
              <a:ext cx="822960" cy="822960"/>
            </a:xfrm>
            <a:prstGeom prst="ellipse">
              <a:avLst/>
            </a:prstGeom>
            <a:solidFill>
              <a:srgbClr val="BC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E5121C25-BD75-194C-BE8C-CE4623E494A6}"/>
                </a:ext>
              </a:extLst>
            </p:cNvPr>
            <p:cNvSpPr/>
            <p:nvPr/>
          </p:nvSpPr>
          <p:spPr>
            <a:xfrm>
              <a:off x="4022731" y="3903269"/>
              <a:ext cx="137160" cy="137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5733D14F-ED54-1C49-9AB9-13E41E192996}"/>
                </a:ext>
              </a:extLst>
            </p:cNvPr>
            <p:cNvSpPr/>
            <p:nvPr/>
          </p:nvSpPr>
          <p:spPr>
            <a:xfrm>
              <a:off x="3922341" y="3726101"/>
              <a:ext cx="137160" cy="137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2791723-AFEC-444D-880D-CBFE49F92313}"/>
                </a:ext>
              </a:extLst>
            </p:cNvPr>
            <p:cNvSpPr/>
            <p:nvPr/>
          </p:nvSpPr>
          <p:spPr>
            <a:xfrm>
              <a:off x="4118394" y="3727804"/>
              <a:ext cx="137160" cy="137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9D8BA8A3-276E-8342-AA0B-BCF70F3414A1}"/>
                </a:ext>
              </a:extLst>
            </p:cNvPr>
            <p:cNvSpPr/>
            <p:nvPr/>
          </p:nvSpPr>
          <p:spPr>
            <a:xfrm>
              <a:off x="4202170" y="3535330"/>
              <a:ext cx="137160" cy="137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6F420307-6919-1545-98F0-3B75077C1BF2}"/>
                </a:ext>
              </a:extLst>
            </p:cNvPr>
            <p:cNvSpPr/>
            <p:nvPr/>
          </p:nvSpPr>
          <p:spPr>
            <a:xfrm rot="18616820">
              <a:off x="4020901" y="3528271"/>
              <a:ext cx="137160" cy="137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C1A98DAA-1080-8547-9A03-958BA5218B80}"/>
                </a:ext>
              </a:extLst>
            </p:cNvPr>
            <p:cNvSpPr/>
            <p:nvPr/>
          </p:nvSpPr>
          <p:spPr>
            <a:xfrm rot="18616820">
              <a:off x="3811553" y="3541085"/>
              <a:ext cx="137160" cy="137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3FE34870-030B-3545-AFD4-6AAD8F933957}"/>
              </a:ext>
            </a:extLst>
          </p:cNvPr>
          <p:cNvGrpSpPr/>
          <p:nvPr/>
        </p:nvGrpSpPr>
        <p:grpSpPr>
          <a:xfrm>
            <a:off x="3614968" y="4413136"/>
            <a:ext cx="914400" cy="914400"/>
            <a:chOff x="3612189" y="4598484"/>
            <a:chExt cx="914400" cy="914400"/>
          </a:xfrm>
        </p:grpSpPr>
        <p:cxnSp>
          <p:nvCxnSpPr>
            <p:cNvPr id="593" name="Straight Arrow Connector 592">
              <a:extLst>
                <a:ext uri="{FF2B5EF4-FFF2-40B4-BE49-F238E27FC236}">
                  <a16:creationId xmlns:a16="http://schemas.microsoft.com/office/drawing/2014/main" id="{897E8F76-C83C-F74B-A3AD-762DD63A7E33}"/>
                </a:ext>
              </a:extLst>
            </p:cNvPr>
            <p:cNvCxnSpPr/>
            <p:nvPr/>
          </p:nvCxnSpPr>
          <p:spPr>
            <a:xfrm flipV="1">
              <a:off x="4083227" y="4989849"/>
              <a:ext cx="307366" cy="1"/>
            </a:xfrm>
            <a:prstGeom prst="straightConnector1">
              <a:avLst/>
            </a:prstGeom>
            <a:ln w="12700">
              <a:solidFill>
                <a:schemeClr val="bg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9D2AA227-E688-A944-90E5-58EFD1BA9477}"/>
                </a:ext>
              </a:extLst>
            </p:cNvPr>
            <p:cNvCxnSpPr/>
            <p:nvPr/>
          </p:nvCxnSpPr>
          <p:spPr>
            <a:xfrm>
              <a:off x="4088706" y="5375741"/>
              <a:ext cx="314275" cy="0"/>
            </a:xfrm>
            <a:prstGeom prst="line">
              <a:avLst/>
            </a:prstGeom>
            <a:ln w="12700">
              <a:solidFill>
                <a:schemeClr val="bg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5" name="Picture 594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380EA842-F3B5-2C46-8DC7-E231F7E83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2189" y="4598484"/>
              <a:ext cx="914400" cy="914400"/>
            </a:xfrm>
            <a:prstGeom prst="rect">
              <a:avLst/>
            </a:prstGeom>
          </p:spPr>
        </p:pic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11E55B44-FCBA-F740-8B57-8C6D2E3E5180}"/>
                </a:ext>
              </a:extLst>
            </p:cNvPr>
            <p:cNvSpPr/>
            <p:nvPr/>
          </p:nvSpPr>
          <p:spPr>
            <a:xfrm>
              <a:off x="3850340" y="5143025"/>
              <a:ext cx="437576" cy="212937"/>
            </a:xfrm>
            <a:prstGeom prst="rect">
              <a:avLst/>
            </a:prstGeom>
            <a:solidFill>
              <a:srgbClr val="BC45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Can 596">
              <a:extLst>
                <a:ext uri="{FF2B5EF4-FFF2-40B4-BE49-F238E27FC236}">
                  <a16:creationId xmlns:a16="http://schemas.microsoft.com/office/drawing/2014/main" id="{F9595484-63FE-CA48-AD5F-AC59D1720F67}"/>
                </a:ext>
              </a:extLst>
            </p:cNvPr>
            <p:cNvSpPr/>
            <p:nvPr/>
          </p:nvSpPr>
          <p:spPr>
            <a:xfrm>
              <a:off x="3946811" y="4989849"/>
              <a:ext cx="224338" cy="305795"/>
            </a:xfrm>
            <a:prstGeom prst="ca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8" name="Rectangle 597">
            <a:extLst>
              <a:ext uri="{FF2B5EF4-FFF2-40B4-BE49-F238E27FC236}">
                <a16:creationId xmlns:a16="http://schemas.microsoft.com/office/drawing/2014/main" id="{2275F70D-FC85-2C40-8527-F2C0EACAB0BA}"/>
              </a:ext>
            </a:extLst>
          </p:cNvPr>
          <p:cNvSpPr/>
          <p:nvPr/>
        </p:nvSpPr>
        <p:spPr>
          <a:xfrm>
            <a:off x="9846942" y="1264850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Oracle Sans Extra Bold" panose="020B0803020204020204" pitchFamily="34" charset="0"/>
              </a:rPr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409165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heme/theme1.xml><?xml version="1.0" encoding="utf-8"?>
<a:theme xmlns:a="http://schemas.openxmlformats.org/drawingml/2006/main" name="Light Master 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(NXPowerLite Copy).pptx" id="{AE310C2E-BC4D-4F56-BD76-471CBE522D37}" vid="{029E71FD-0602-46C5-BB56-049A17F1B990}"/>
    </a:ext>
  </a:extLst>
</a:theme>
</file>

<file path=ppt/theme/theme2.xml><?xml version="1.0" encoding="utf-8"?>
<a:theme xmlns:a="http://schemas.openxmlformats.org/drawingml/2006/main" name="Dark Master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(NXPowerLite Copy).pptx" id="{AE310C2E-BC4D-4F56-BD76-471CBE522D37}" vid="{03D8F6CA-98DF-468F-9E1A-F51A22E774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 Master </Template>
  <TotalTime>1619</TotalTime>
  <Words>1398</Words>
  <Application>Microsoft Macintosh PowerPoint</Application>
  <PresentationFormat>Widescreen</PresentationFormat>
  <Paragraphs>255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Georgia</vt:lpstr>
      <vt:lpstr>Oracle Sans</vt:lpstr>
      <vt:lpstr>Oracle Sans Light</vt:lpstr>
      <vt:lpstr>Times New Roman</vt:lpstr>
      <vt:lpstr>Wingdings</vt:lpstr>
      <vt:lpstr>Light Master </vt:lpstr>
      <vt:lpstr>Dark Master</vt:lpstr>
      <vt:lpstr>PowerPoint Presentation</vt:lpstr>
      <vt:lpstr>PowerPoint Presentation</vt:lpstr>
      <vt:lpstr>Safe harbor statement</vt:lpstr>
      <vt:lpstr>PowerPoint Presentation</vt:lpstr>
      <vt:lpstr>Decades of R&amp;D…</vt:lpstr>
      <vt:lpstr>Decades of R&amp;D…</vt:lpstr>
      <vt:lpstr>Machine Learning Platforms</vt:lpstr>
      <vt:lpstr>PowerPoint Presentation</vt:lpstr>
      <vt:lpstr>Oracle Analytics Platform</vt:lpstr>
      <vt:lpstr>Oracle Analytics Platform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install fonts before using</dc:title>
  <dc:creator>Microsoft Office User</dc:creator>
  <cp:lastModifiedBy>Derrick Cameron</cp:lastModifiedBy>
  <cp:revision>214</cp:revision>
  <dcterms:created xsi:type="dcterms:W3CDTF">2019-10-17T13:26:30Z</dcterms:created>
  <dcterms:modified xsi:type="dcterms:W3CDTF">2020-02-20T23:11:04Z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6186370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</Properties>
</file>